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2"/>
  </p:notesMasterIdLst>
  <p:handoutMasterIdLst>
    <p:handoutMasterId r:id="rId53"/>
  </p:handoutMasterIdLst>
  <p:sldIdLst>
    <p:sldId id="812" r:id="rId2"/>
    <p:sldId id="923" r:id="rId3"/>
    <p:sldId id="961" r:id="rId4"/>
    <p:sldId id="946" r:id="rId5"/>
    <p:sldId id="927" r:id="rId6"/>
    <p:sldId id="930" r:id="rId7"/>
    <p:sldId id="932" r:id="rId8"/>
    <p:sldId id="943" r:id="rId9"/>
    <p:sldId id="951" r:id="rId10"/>
    <p:sldId id="944" r:id="rId11"/>
    <p:sldId id="945" r:id="rId12"/>
    <p:sldId id="952" r:id="rId13"/>
    <p:sldId id="953" r:id="rId14"/>
    <p:sldId id="954" r:id="rId15"/>
    <p:sldId id="955" r:id="rId16"/>
    <p:sldId id="956" r:id="rId17"/>
    <p:sldId id="940" r:id="rId18"/>
    <p:sldId id="960" r:id="rId19"/>
    <p:sldId id="942" r:id="rId20"/>
    <p:sldId id="941" r:id="rId21"/>
    <p:sldId id="376" r:id="rId22"/>
    <p:sldId id="959" r:id="rId23"/>
    <p:sldId id="937" r:id="rId24"/>
    <p:sldId id="931" r:id="rId25"/>
    <p:sldId id="947" r:id="rId26"/>
    <p:sldId id="948" r:id="rId27"/>
    <p:sldId id="949" r:id="rId28"/>
    <p:sldId id="950" r:id="rId29"/>
    <p:sldId id="895" r:id="rId30"/>
    <p:sldId id="892" r:id="rId31"/>
    <p:sldId id="896" r:id="rId32"/>
    <p:sldId id="897" r:id="rId33"/>
    <p:sldId id="933" r:id="rId34"/>
    <p:sldId id="934" r:id="rId35"/>
    <p:sldId id="902" r:id="rId36"/>
    <p:sldId id="903" r:id="rId37"/>
    <p:sldId id="904" r:id="rId38"/>
    <p:sldId id="905" r:id="rId39"/>
    <p:sldId id="906" r:id="rId40"/>
    <p:sldId id="907" r:id="rId41"/>
    <p:sldId id="908" r:id="rId42"/>
    <p:sldId id="909" r:id="rId43"/>
    <p:sldId id="910" r:id="rId44"/>
    <p:sldId id="911" r:id="rId45"/>
    <p:sldId id="912" r:id="rId46"/>
    <p:sldId id="913" r:id="rId47"/>
    <p:sldId id="914" r:id="rId48"/>
    <p:sldId id="915" r:id="rId49"/>
    <p:sldId id="916" r:id="rId50"/>
    <p:sldId id="922" r:id="rId51"/>
  </p:sldIdLst>
  <p:sldSz cx="9144000" cy="6858000" type="screen4x3"/>
  <p:notesSz cx="6811963" cy="9942513"/>
  <p:defaultTextStyle>
    <a:defPPr>
      <a:defRPr lang="en-US"/>
    </a:defPPr>
    <a:lvl1pPr algn="l" rtl="0" eaLnBrk="0" fontAlgn="base" hangingPunct="0">
      <a:spcBef>
        <a:spcPct val="0"/>
      </a:spcBef>
      <a:spcAft>
        <a:spcPct val="0"/>
      </a:spcAft>
      <a:defRPr sz="20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0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0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0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000" b="1" kern="1200">
        <a:solidFill>
          <a:schemeClr val="tx1"/>
        </a:solidFill>
        <a:latin typeface="Arial" panose="020B0604020202020204" pitchFamily="34" charset="0"/>
        <a:ea typeface="+mn-ea"/>
        <a:cs typeface="+mn-cs"/>
      </a:defRPr>
    </a:lvl5pPr>
    <a:lvl6pPr marL="2286000" algn="l" defTabSz="914400" rtl="0" eaLnBrk="1" latinLnBrk="0" hangingPunct="1">
      <a:defRPr sz="2000" b="1" kern="1200">
        <a:solidFill>
          <a:schemeClr val="tx1"/>
        </a:solidFill>
        <a:latin typeface="Arial" panose="020B0604020202020204" pitchFamily="34" charset="0"/>
        <a:ea typeface="+mn-ea"/>
        <a:cs typeface="+mn-cs"/>
      </a:defRPr>
    </a:lvl6pPr>
    <a:lvl7pPr marL="2743200" algn="l" defTabSz="914400" rtl="0" eaLnBrk="1" latinLnBrk="0" hangingPunct="1">
      <a:defRPr sz="2000" b="1" kern="1200">
        <a:solidFill>
          <a:schemeClr val="tx1"/>
        </a:solidFill>
        <a:latin typeface="Arial" panose="020B0604020202020204" pitchFamily="34" charset="0"/>
        <a:ea typeface="+mn-ea"/>
        <a:cs typeface="+mn-cs"/>
      </a:defRPr>
    </a:lvl7pPr>
    <a:lvl8pPr marL="3200400" algn="l" defTabSz="914400" rtl="0" eaLnBrk="1" latinLnBrk="0" hangingPunct="1">
      <a:defRPr sz="2000" b="1" kern="1200">
        <a:solidFill>
          <a:schemeClr val="tx1"/>
        </a:solidFill>
        <a:latin typeface="Arial" panose="020B0604020202020204" pitchFamily="34" charset="0"/>
        <a:ea typeface="+mn-ea"/>
        <a:cs typeface="+mn-cs"/>
      </a:defRPr>
    </a:lvl8pPr>
    <a:lvl9pPr marL="3657600" algn="l" defTabSz="914400" rtl="0" eaLnBrk="1" latinLnBrk="0" hangingPunct="1">
      <a:defRPr sz="20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056">
          <p15:clr>
            <a:srgbClr val="A4A3A4"/>
          </p15:clr>
        </p15:guide>
        <p15:guide id="2" orient="horz" pos="1200">
          <p15:clr>
            <a:srgbClr val="A4A3A4"/>
          </p15:clr>
        </p15:guide>
        <p15:guide id="3" orient="horz">
          <p15:clr>
            <a:srgbClr val="A4A3A4"/>
          </p15:clr>
        </p15:guide>
        <p15:guide id="4" orient="horz" pos="3456">
          <p15:clr>
            <a:srgbClr val="A4A3A4"/>
          </p15:clr>
        </p15:guide>
        <p15:guide id="5" orient="horz" pos="336">
          <p15:clr>
            <a:srgbClr val="A4A3A4"/>
          </p15:clr>
        </p15:guide>
        <p15:guide id="6" orient="horz" pos="1008">
          <p15:clr>
            <a:srgbClr val="A4A3A4"/>
          </p15:clr>
        </p15:guide>
        <p15:guide id="7" orient="horz" pos="2496">
          <p15:clr>
            <a:srgbClr val="A4A3A4"/>
          </p15:clr>
        </p15:guide>
        <p15:guide id="8" orient="horz" pos="624">
          <p15:clr>
            <a:srgbClr val="A4A3A4"/>
          </p15:clr>
        </p15:guide>
        <p15:guide id="9" pos="2064">
          <p15:clr>
            <a:srgbClr val="A4A3A4"/>
          </p15:clr>
        </p15:guide>
        <p15:guide id="10" pos="3984">
          <p15:clr>
            <a:srgbClr val="A4A3A4"/>
          </p15:clr>
        </p15:guide>
        <p15:guide id="11" pos="1344">
          <p15:clr>
            <a:srgbClr val="A4A3A4"/>
          </p15:clr>
        </p15:guide>
        <p15:guide id="12" pos="2784">
          <p15:clr>
            <a:srgbClr val="A4A3A4"/>
          </p15:clr>
        </p15:guide>
        <p15:guide id="13" pos="432">
          <p15:clr>
            <a:srgbClr val="A4A3A4"/>
          </p15:clr>
        </p15:guide>
      </p15:sldGuideLst>
    </p:ext>
    <p:ext uri="{2D200454-40CA-4A62-9FC3-DE9A4176ACB9}">
      <p15:notesGuideLst xmlns:p15="http://schemas.microsoft.com/office/powerpoint/2012/main">
        <p15:guide id="1" orient="horz" pos="3131">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EC5"/>
    <a:srgbClr val="E7F347"/>
    <a:srgbClr val="FFFFFF"/>
    <a:srgbClr val="94958B"/>
    <a:srgbClr val="545F75"/>
    <a:srgbClr val="498CB5"/>
    <a:srgbClr val="5091AE"/>
    <a:srgbClr val="61799D"/>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4" autoAdjust="0"/>
    <p:restoredTop sz="95247" autoAdjust="0"/>
  </p:normalViewPr>
  <p:slideViewPr>
    <p:cSldViewPr>
      <p:cViewPr>
        <p:scale>
          <a:sx n="125" d="100"/>
          <a:sy n="125" d="100"/>
        </p:scale>
        <p:origin x="1261" y="-213"/>
      </p:cViewPr>
      <p:guideLst>
        <p:guide orient="horz" pos="1056"/>
        <p:guide orient="horz" pos="1200"/>
        <p:guide orient="horz"/>
        <p:guide orient="horz" pos="3456"/>
        <p:guide orient="horz" pos="336"/>
        <p:guide orient="horz" pos="1008"/>
        <p:guide orient="horz" pos="2496"/>
        <p:guide orient="horz" pos="624"/>
        <p:guide pos="2064"/>
        <p:guide pos="3984"/>
        <p:guide pos="1344"/>
        <p:guide pos="2784"/>
        <p:guide pos="4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628"/>
    </p:cViewPr>
  </p:sorterViewPr>
  <p:notesViewPr>
    <p:cSldViewPr>
      <p:cViewPr varScale="1">
        <p:scale>
          <a:sx n="130" d="100"/>
          <a:sy n="130" d="100"/>
        </p:scale>
        <p:origin x="-3888" y="-112"/>
      </p:cViewPr>
      <p:guideLst>
        <p:guide orient="horz" pos="3131"/>
        <p:guide pos="214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bwMode="auto">
          <a:xfrm>
            <a:off x="0" y="0"/>
            <a:ext cx="2952750" cy="496888"/>
          </a:xfrm>
          <a:prstGeom prst="rect">
            <a:avLst/>
          </a:prstGeom>
          <a:noFill/>
          <a:ln>
            <a:noFill/>
          </a:ln>
          <a:effectLst/>
        </p:spPr>
        <p:txBody>
          <a:bodyPr vert="horz" wrap="square" lIns="93151" tIns="46577" rIns="93151" bIns="46577" numCol="1" anchor="t" anchorCtr="0" compatLnSpc="1">
            <a:prstTxWarp prst="textNoShape">
              <a:avLst/>
            </a:prstTxWarp>
          </a:bodyPr>
          <a:lstStyle>
            <a:lvl1pPr algn="l" defTabSz="931863" eaLnBrk="0" hangingPunct="0">
              <a:lnSpc>
                <a:spcPct val="100000"/>
              </a:lnSpc>
              <a:spcBef>
                <a:spcPct val="0"/>
              </a:spcBef>
              <a:buClrTx/>
              <a:defRPr sz="1200" b="0">
                <a:latin typeface="Times" panose="02020603050405020304" pitchFamily="18" charset="0"/>
              </a:defRPr>
            </a:lvl1pPr>
          </a:lstStyle>
          <a:p>
            <a:pPr>
              <a:defRPr/>
            </a:pPr>
            <a:endParaRPr lang="en-US" altLang="zh-TW"/>
          </a:p>
        </p:txBody>
      </p:sp>
      <p:sp>
        <p:nvSpPr>
          <p:cNvPr id="258051" name="Rectangle 3"/>
          <p:cNvSpPr>
            <a:spLocks noGrp="1" noChangeArrowheads="1"/>
          </p:cNvSpPr>
          <p:nvPr>
            <p:ph type="dt" sz="quarter" idx="1"/>
          </p:nvPr>
        </p:nvSpPr>
        <p:spPr bwMode="auto">
          <a:xfrm>
            <a:off x="3859213" y="0"/>
            <a:ext cx="2952750" cy="496888"/>
          </a:xfrm>
          <a:prstGeom prst="rect">
            <a:avLst/>
          </a:prstGeom>
          <a:noFill/>
          <a:ln>
            <a:noFill/>
          </a:ln>
          <a:effectLst/>
        </p:spPr>
        <p:txBody>
          <a:bodyPr vert="horz" wrap="square" lIns="93151" tIns="46577" rIns="93151" bIns="46577" numCol="1" anchor="t" anchorCtr="0" compatLnSpc="1">
            <a:prstTxWarp prst="textNoShape">
              <a:avLst/>
            </a:prstTxWarp>
          </a:bodyPr>
          <a:lstStyle>
            <a:lvl1pPr algn="r" defTabSz="931863" eaLnBrk="0" hangingPunct="0">
              <a:lnSpc>
                <a:spcPct val="100000"/>
              </a:lnSpc>
              <a:spcBef>
                <a:spcPct val="0"/>
              </a:spcBef>
              <a:buClrTx/>
              <a:defRPr sz="1200" b="0">
                <a:latin typeface="Times" panose="02020603050405020304" pitchFamily="18" charset="0"/>
              </a:defRPr>
            </a:lvl1pPr>
          </a:lstStyle>
          <a:p>
            <a:pPr>
              <a:defRPr/>
            </a:pPr>
            <a:endParaRPr lang="en-US" altLang="zh-TW"/>
          </a:p>
        </p:txBody>
      </p:sp>
      <p:sp>
        <p:nvSpPr>
          <p:cNvPr id="258052" name="Rectangle 4"/>
          <p:cNvSpPr>
            <a:spLocks noGrp="1" noChangeArrowheads="1"/>
          </p:cNvSpPr>
          <p:nvPr>
            <p:ph type="ftr" sz="quarter" idx="2"/>
          </p:nvPr>
        </p:nvSpPr>
        <p:spPr bwMode="auto">
          <a:xfrm>
            <a:off x="0" y="9445625"/>
            <a:ext cx="2952750" cy="496888"/>
          </a:xfrm>
          <a:prstGeom prst="rect">
            <a:avLst/>
          </a:prstGeom>
          <a:noFill/>
          <a:ln>
            <a:noFill/>
          </a:ln>
          <a:effectLst/>
        </p:spPr>
        <p:txBody>
          <a:bodyPr vert="horz" wrap="square" lIns="93151" tIns="46577" rIns="93151" bIns="46577" numCol="1" anchor="b" anchorCtr="0" compatLnSpc="1">
            <a:prstTxWarp prst="textNoShape">
              <a:avLst/>
            </a:prstTxWarp>
          </a:bodyPr>
          <a:lstStyle>
            <a:lvl1pPr algn="l" defTabSz="931863" eaLnBrk="0" hangingPunct="0">
              <a:lnSpc>
                <a:spcPct val="100000"/>
              </a:lnSpc>
              <a:spcBef>
                <a:spcPct val="0"/>
              </a:spcBef>
              <a:buClrTx/>
              <a:defRPr sz="1200" b="0">
                <a:latin typeface="Times" panose="02020603050405020304" pitchFamily="18" charset="0"/>
              </a:defRPr>
            </a:lvl1pPr>
          </a:lstStyle>
          <a:p>
            <a:pPr>
              <a:defRPr/>
            </a:pPr>
            <a:endParaRPr lang="en-US" altLang="zh-TW"/>
          </a:p>
        </p:txBody>
      </p:sp>
      <p:sp>
        <p:nvSpPr>
          <p:cNvPr id="258053" name="Rectangle 5"/>
          <p:cNvSpPr>
            <a:spLocks noGrp="1" noChangeArrowheads="1"/>
          </p:cNvSpPr>
          <p:nvPr>
            <p:ph type="sldNum" sz="quarter" idx="3"/>
          </p:nvPr>
        </p:nvSpPr>
        <p:spPr bwMode="auto">
          <a:xfrm>
            <a:off x="3859213" y="9445625"/>
            <a:ext cx="2952750" cy="496888"/>
          </a:xfrm>
          <a:prstGeom prst="rect">
            <a:avLst/>
          </a:prstGeom>
          <a:noFill/>
          <a:ln>
            <a:noFill/>
          </a:ln>
          <a:effectLst/>
        </p:spPr>
        <p:txBody>
          <a:bodyPr vert="horz" wrap="square" lIns="93151" tIns="46577" rIns="93151" bIns="46577" numCol="1" anchor="b" anchorCtr="0" compatLnSpc="1">
            <a:prstTxWarp prst="textNoShape">
              <a:avLst/>
            </a:prstTxWarp>
          </a:bodyPr>
          <a:lstStyle>
            <a:lvl1pPr algn="r" defTabSz="931863">
              <a:defRPr sz="1200" b="0" smtClean="0">
                <a:latin typeface="Times" panose="02020603050405020304" pitchFamily="18" charset="0"/>
              </a:defRPr>
            </a:lvl1pPr>
          </a:lstStyle>
          <a:p>
            <a:pPr>
              <a:defRPr/>
            </a:pPr>
            <a:fld id="{15F950F1-5F43-4EF7-A65E-DB9635A0C6AC}" type="slidenum">
              <a:rPr lang="en-US" altLang="zh-TW"/>
              <a:pPr>
                <a:defRPr/>
              </a:pPr>
              <a:t>‹#›</a:t>
            </a:fld>
            <a:endParaRPr lang="en-US" altLang="zh-TW"/>
          </a:p>
        </p:txBody>
      </p:sp>
    </p:spTree>
    <p:extLst>
      <p:ext uri="{BB962C8B-B14F-4D97-AF65-F5344CB8AC3E}">
        <p14:creationId xmlns:p14="http://schemas.microsoft.com/office/powerpoint/2010/main" val="2708557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52750" cy="496888"/>
          </a:xfrm>
          <a:prstGeom prst="rect">
            <a:avLst/>
          </a:prstGeom>
          <a:noFill/>
          <a:ln>
            <a:noFill/>
          </a:ln>
          <a:effectLst/>
        </p:spPr>
        <p:txBody>
          <a:bodyPr vert="horz" wrap="square" lIns="93151" tIns="46577" rIns="93151" bIns="46577" numCol="1" anchor="t" anchorCtr="0" compatLnSpc="1">
            <a:prstTxWarp prst="textNoShape">
              <a:avLst/>
            </a:prstTxWarp>
          </a:bodyPr>
          <a:lstStyle>
            <a:lvl1pPr algn="l" defTabSz="931863" eaLnBrk="0" hangingPunct="0">
              <a:lnSpc>
                <a:spcPct val="100000"/>
              </a:lnSpc>
              <a:spcBef>
                <a:spcPct val="0"/>
              </a:spcBef>
              <a:buClrTx/>
              <a:defRPr sz="1200" b="0">
                <a:latin typeface="Times" panose="02020603050405020304" pitchFamily="18" charset="0"/>
              </a:defRPr>
            </a:lvl1pPr>
          </a:lstStyle>
          <a:p>
            <a:pPr>
              <a:defRPr/>
            </a:pPr>
            <a:endParaRPr lang="en-US" altLang="zh-TW"/>
          </a:p>
        </p:txBody>
      </p:sp>
      <p:sp>
        <p:nvSpPr>
          <p:cNvPr id="4099" name="Rectangle 3"/>
          <p:cNvSpPr>
            <a:spLocks noGrp="1" noChangeArrowheads="1"/>
          </p:cNvSpPr>
          <p:nvPr>
            <p:ph type="dt" idx="1"/>
          </p:nvPr>
        </p:nvSpPr>
        <p:spPr bwMode="auto">
          <a:xfrm>
            <a:off x="3859213" y="0"/>
            <a:ext cx="2952750" cy="496888"/>
          </a:xfrm>
          <a:prstGeom prst="rect">
            <a:avLst/>
          </a:prstGeom>
          <a:noFill/>
          <a:ln>
            <a:noFill/>
          </a:ln>
          <a:effectLst/>
        </p:spPr>
        <p:txBody>
          <a:bodyPr vert="horz" wrap="square" lIns="93151" tIns="46577" rIns="93151" bIns="46577" numCol="1" anchor="t" anchorCtr="0" compatLnSpc="1">
            <a:prstTxWarp prst="textNoShape">
              <a:avLst/>
            </a:prstTxWarp>
          </a:bodyPr>
          <a:lstStyle>
            <a:lvl1pPr algn="r" defTabSz="931863" eaLnBrk="0" hangingPunct="0">
              <a:lnSpc>
                <a:spcPct val="100000"/>
              </a:lnSpc>
              <a:spcBef>
                <a:spcPct val="0"/>
              </a:spcBef>
              <a:buClrTx/>
              <a:defRPr sz="1200" b="0">
                <a:latin typeface="Times" panose="02020603050405020304" pitchFamily="18" charset="0"/>
              </a:defRPr>
            </a:lvl1pPr>
          </a:lstStyle>
          <a:p>
            <a:pPr>
              <a:defRPr/>
            </a:pPr>
            <a:endParaRPr lang="en-US" altLang="zh-TW"/>
          </a:p>
        </p:txBody>
      </p:sp>
      <p:sp>
        <p:nvSpPr>
          <p:cNvPr id="3076" name="Rectangle 4"/>
          <p:cNvSpPr>
            <a:spLocks noGrp="1" noRot="1" noChangeAspect="1" noChangeArrowheads="1" noTextEdit="1"/>
          </p:cNvSpPr>
          <p:nvPr>
            <p:ph type="sldImg" idx="2"/>
          </p:nvPr>
        </p:nvSpPr>
        <p:spPr bwMode="auto">
          <a:xfrm>
            <a:off x="920750" y="746125"/>
            <a:ext cx="4970463" cy="3727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08050" y="4722813"/>
            <a:ext cx="4995863" cy="4473575"/>
          </a:xfrm>
          <a:prstGeom prst="rect">
            <a:avLst/>
          </a:prstGeom>
          <a:noFill/>
          <a:ln>
            <a:noFill/>
          </a:ln>
          <a:effectLst/>
        </p:spPr>
        <p:txBody>
          <a:bodyPr vert="horz" wrap="square" lIns="93151" tIns="46577" rIns="93151" bIns="46577" numCol="1" anchor="t" anchorCtr="0" compatLnSpc="1">
            <a:prstTxWarp prst="textNoShape">
              <a:avLst/>
            </a:prstTxWarp>
          </a:bodyPr>
          <a:lstStyle/>
          <a:p>
            <a:pPr lvl="0"/>
            <a:r>
              <a:rPr lang="en-US" altLang="zh-TW" noProof="0"/>
              <a:t>Click to edit Master text styles</a:t>
            </a:r>
          </a:p>
          <a:p>
            <a:pPr lvl="1"/>
            <a:r>
              <a:rPr lang="en-US" altLang="zh-TW" noProof="0"/>
              <a:t>Second level</a:t>
            </a:r>
          </a:p>
          <a:p>
            <a:pPr lvl="2"/>
            <a:r>
              <a:rPr lang="en-US" altLang="zh-TW" noProof="0"/>
              <a:t>Third level</a:t>
            </a:r>
          </a:p>
          <a:p>
            <a:pPr lvl="3"/>
            <a:r>
              <a:rPr lang="en-US" altLang="zh-TW" noProof="0"/>
              <a:t>Fourth level</a:t>
            </a:r>
          </a:p>
          <a:p>
            <a:pPr lvl="4"/>
            <a:r>
              <a:rPr lang="en-US" altLang="zh-TW" noProof="0"/>
              <a:t>Fifth level</a:t>
            </a:r>
          </a:p>
        </p:txBody>
      </p:sp>
      <p:sp>
        <p:nvSpPr>
          <p:cNvPr id="4102" name="Rectangle 6"/>
          <p:cNvSpPr>
            <a:spLocks noGrp="1" noChangeArrowheads="1"/>
          </p:cNvSpPr>
          <p:nvPr>
            <p:ph type="ftr" sz="quarter" idx="4"/>
          </p:nvPr>
        </p:nvSpPr>
        <p:spPr bwMode="auto">
          <a:xfrm>
            <a:off x="0" y="9445625"/>
            <a:ext cx="2952750" cy="496888"/>
          </a:xfrm>
          <a:prstGeom prst="rect">
            <a:avLst/>
          </a:prstGeom>
          <a:noFill/>
          <a:ln>
            <a:noFill/>
          </a:ln>
          <a:effectLst/>
        </p:spPr>
        <p:txBody>
          <a:bodyPr vert="horz" wrap="square" lIns="93151" tIns="46577" rIns="93151" bIns="46577" numCol="1" anchor="b" anchorCtr="0" compatLnSpc="1">
            <a:prstTxWarp prst="textNoShape">
              <a:avLst/>
            </a:prstTxWarp>
          </a:bodyPr>
          <a:lstStyle>
            <a:lvl1pPr algn="l" defTabSz="931863" eaLnBrk="0" hangingPunct="0">
              <a:lnSpc>
                <a:spcPct val="100000"/>
              </a:lnSpc>
              <a:spcBef>
                <a:spcPct val="0"/>
              </a:spcBef>
              <a:buClrTx/>
              <a:defRPr sz="1200" b="0">
                <a:latin typeface="Times" panose="02020603050405020304" pitchFamily="18" charset="0"/>
              </a:defRPr>
            </a:lvl1pPr>
          </a:lstStyle>
          <a:p>
            <a:pPr>
              <a:defRPr/>
            </a:pPr>
            <a:endParaRPr lang="en-US" altLang="zh-TW"/>
          </a:p>
        </p:txBody>
      </p:sp>
      <p:sp>
        <p:nvSpPr>
          <p:cNvPr id="4103" name="Rectangle 7"/>
          <p:cNvSpPr>
            <a:spLocks noGrp="1" noChangeArrowheads="1"/>
          </p:cNvSpPr>
          <p:nvPr>
            <p:ph type="sldNum" sz="quarter" idx="5"/>
          </p:nvPr>
        </p:nvSpPr>
        <p:spPr bwMode="auto">
          <a:xfrm>
            <a:off x="3859213" y="9445625"/>
            <a:ext cx="2952750" cy="496888"/>
          </a:xfrm>
          <a:prstGeom prst="rect">
            <a:avLst/>
          </a:prstGeom>
          <a:noFill/>
          <a:ln>
            <a:noFill/>
          </a:ln>
          <a:effectLst/>
        </p:spPr>
        <p:txBody>
          <a:bodyPr vert="horz" wrap="square" lIns="93151" tIns="46577" rIns="93151" bIns="46577" numCol="1" anchor="b" anchorCtr="0" compatLnSpc="1">
            <a:prstTxWarp prst="textNoShape">
              <a:avLst/>
            </a:prstTxWarp>
          </a:bodyPr>
          <a:lstStyle>
            <a:lvl1pPr algn="r" defTabSz="931863">
              <a:defRPr sz="1200" b="0" smtClean="0">
                <a:latin typeface="Times" panose="02020603050405020304" pitchFamily="18" charset="0"/>
              </a:defRPr>
            </a:lvl1pPr>
          </a:lstStyle>
          <a:p>
            <a:pPr>
              <a:defRPr/>
            </a:pPr>
            <a:fld id="{E972E93C-02C1-4F35-B4CB-CDB2921B579D}" type="slidenum">
              <a:rPr lang="en-US" altLang="zh-TW"/>
              <a:pPr>
                <a:defRPr/>
              </a:pPr>
              <a:t>‹#›</a:t>
            </a:fld>
            <a:endParaRPr lang="en-US" altLang="zh-TW"/>
          </a:p>
        </p:txBody>
      </p:sp>
    </p:spTree>
    <p:extLst>
      <p:ext uri="{BB962C8B-B14F-4D97-AF65-F5344CB8AC3E}">
        <p14:creationId xmlns:p14="http://schemas.microsoft.com/office/powerpoint/2010/main" val="19678260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b="1" kern="1200">
        <a:solidFill>
          <a:schemeClr val="tx1"/>
        </a:solidFill>
        <a:latin typeface="Arial" panose="020B0604020202020204" pitchFamily="34" charset="0"/>
        <a:ea typeface="+mn-ea"/>
        <a:cs typeface="+mn-cs"/>
      </a:defRPr>
    </a:lvl1pPr>
    <a:lvl2pPr marL="1143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338138" indent="-109538" algn="l" rtl="0" eaLnBrk="0" fontAlgn="base" hangingPunct="0">
      <a:spcBef>
        <a:spcPct val="30000"/>
      </a:spcBef>
      <a:spcAft>
        <a:spcPct val="0"/>
      </a:spcAft>
      <a:buSzPct val="100000"/>
      <a:buFont typeface="Times" panose="02020603050405020304" pitchFamily="18" charset="0"/>
      <a:buChar char="•"/>
      <a:defRPr sz="1000" kern="1200">
        <a:solidFill>
          <a:schemeClr val="tx1"/>
        </a:solidFill>
        <a:latin typeface="Arial" panose="020B0604020202020204" pitchFamily="34" charset="0"/>
        <a:ea typeface="+mn-ea"/>
        <a:cs typeface="+mn-cs"/>
      </a:defRPr>
    </a:lvl3pPr>
    <a:lvl4pPr marL="579438" indent="-120650" algn="l" rtl="0" eaLnBrk="0" fontAlgn="base" hangingPunct="0">
      <a:spcBef>
        <a:spcPct val="30000"/>
      </a:spcBef>
      <a:spcAft>
        <a:spcPct val="0"/>
      </a:spcAft>
      <a:buChar char="–"/>
      <a:defRPr sz="1000" kern="1200">
        <a:solidFill>
          <a:schemeClr val="tx1"/>
        </a:solidFill>
        <a:latin typeface="Arial" panose="020B0604020202020204" pitchFamily="34" charset="0"/>
        <a:ea typeface="+mn-ea"/>
        <a:cs typeface="+mn-cs"/>
      </a:defRPr>
    </a:lvl4pPr>
    <a:lvl5pPr marL="693738" algn="l" rtl="0" eaLnBrk="0" fontAlgn="base" hangingPunct="0">
      <a:spcBef>
        <a:spcPct val="30000"/>
      </a:spcBef>
      <a:spcAft>
        <a:spcPct val="0"/>
      </a:spcAft>
      <a:defRPr sz="9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1597510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54E769D-4CAF-4EB4-B9D0-2DF9ACF55E9B}" type="slidenum">
              <a:rPr lang="zh-TW" altLang="en-US" smtClean="0"/>
              <a:t>2</a:t>
            </a:fld>
            <a:endParaRPr lang="zh-TW" altLang="en-US"/>
          </a:p>
        </p:txBody>
      </p:sp>
    </p:spTree>
    <p:extLst>
      <p:ext uri="{BB962C8B-B14F-4D97-AF65-F5344CB8AC3E}">
        <p14:creationId xmlns:p14="http://schemas.microsoft.com/office/powerpoint/2010/main" val="16605978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9" name="Rectangle 76"/>
          <p:cNvSpPr txBox="1">
            <a:spLocks noChangeArrowheads="1"/>
          </p:cNvSpPr>
          <p:nvPr userDrawn="1"/>
        </p:nvSpPr>
        <p:spPr bwMode="auto">
          <a:xfrm>
            <a:off x="-2136" y="30734"/>
            <a:ext cx="7778097" cy="52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panose="020B0604020202020204" pitchFamily="34" charset="0"/>
              </a:defRPr>
            </a:lvl2pPr>
            <a:lvl3pPr algn="l" rtl="0" eaLnBrk="0" fontAlgn="base" hangingPunct="0">
              <a:spcBef>
                <a:spcPct val="0"/>
              </a:spcBef>
              <a:spcAft>
                <a:spcPct val="0"/>
              </a:spcAft>
              <a:defRPr sz="3200" b="1">
                <a:solidFill>
                  <a:schemeClr val="tx1"/>
                </a:solidFill>
                <a:latin typeface="Arial" panose="020B0604020202020204" pitchFamily="34" charset="0"/>
              </a:defRPr>
            </a:lvl3pPr>
            <a:lvl4pPr algn="l" rtl="0" eaLnBrk="0" fontAlgn="base" hangingPunct="0">
              <a:spcBef>
                <a:spcPct val="0"/>
              </a:spcBef>
              <a:spcAft>
                <a:spcPct val="0"/>
              </a:spcAft>
              <a:defRPr sz="3200" b="1">
                <a:solidFill>
                  <a:schemeClr val="tx1"/>
                </a:solidFill>
                <a:latin typeface="Arial" panose="020B0604020202020204" pitchFamily="34" charset="0"/>
              </a:defRPr>
            </a:lvl4pPr>
            <a:lvl5pPr algn="l" rtl="0" eaLnBrk="0" fontAlgn="base" hangingPunct="0">
              <a:spcBef>
                <a:spcPct val="0"/>
              </a:spcBef>
              <a:spcAft>
                <a:spcPct val="0"/>
              </a:spcAft>
              <a:defRPr sz="3200" b="1">
                <a:solidFill>
                  <a:schemeClr val="tx1"/>
                </a:solidFill>
                <a:latin typeface="Arial" panose="020B0604020202020204" pitchFamily="34" charset="0"/>
              </a:defRPr>
            </a:lvl5pPr>
            <a:lvl6pPr marL="457200" algn="l" rtl="0" fontAlgn="base">
              <a:spcBef>
                <a:spcPct val="0"/>
              </a:spcBef>
              <a:spcAft>
                <a:spcPct val="0"/>
              </a:spcAft>
              <a:defRPr sz="3200" b="1">
                <a:solidFill>
                  <a:schemeClr val="tx1"/>
                </a:solidFill>
                <a:latin typeface="Arial" panose="020B0604020202020204" pitchFamily="34" charset="0"/>
              </a:defRPr>
            </a:lvl6pPr>
            <a:lvl7pPr marL="914400" algn="l" rtl="0" fontAlgn="base">
              <a:spcBef>
                <a:spcPct val="0"/>
              </a:spcBef>
              <a:spcAft>
                <a:spcPct val="0"/>
              </a:spcAft>
              <a:defRPr sz="3200" b="1">
                <a:solidFill>
                  <a:schemeClr val="tx1"/>
                </a:solidFill>
                <a:latin typeface="Arial" panose="020B0604020202020204" pitchFamily="34" charset="0"/>
              </a:defRPr>
            </a:lvl7pPr>
            <a:lvl8pPr marL="1371600" algn="l" rtl="0" fontAlgn="base">
              <a:spcBef>
                <a:spcPct val="0"/>
              </a:spcBef>
              <a:spcAft>
                <a:spcPct val="0"/>
              </a:spcAft>
              <a:defRPr sz="3200" b="1">
                <a:solidFill>
                  <a:schemeClr val="tx1"/>
                </a:solidFill>
                <a:latin typeface="Arial" panose="020B0604020202020204" pitchFamily="34" charset="0"/>
              </a:defRPr>
            </a:lvl8pPr>
            <a:lvl9pPr marL="1828800" algn="l" rtl="0" fontAlgn="base">
              <a:spcBef>
                <a:spcPct val="0"/>
              </a:spcBef>
              <a:spcAft>
                <a:spcPct val="0"/>
              </a:spcAft>
              <a:defRPr sz="3200" b="1">
                <a:solidFill>
                  <a:schemeClr val="tx1"/>
                </a:solidFill>
                <a:latin typeface="Arial" panose="020B0604020202020204" pitchFamily="34" charset="0"/>
              </a:defRPr>
            </a:lvl9pPr>
          </a:lstStyle>
          <a:p>
            <a:r>
              <a:rPr lang="en-US" altLang="zh-TW" sz="2400" b="0" i="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syllabus</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979266823"/>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15504012"/>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24625" y="152400"/>
            <a:ext cx="1946275" cy="57912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52400"/>
            <a:ext cx="5686425" cy="57912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760058596"/>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761602213"/>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按一下以編輯母片文字樣式</a:t>
            </a:r>
          </a:p>
        </p:txBody>
      </p:sp>
    </p:spTree>
    <p:extLst>
      <p:ext uri="{BB962C8B-B14F-4D97-AF65-F5344CB8AC3E}">
        <p14:creationId xmlns:p14="http://schemas.microsoft.com/office/powerpoint/2010/main" val="1762901212"/>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1600200"/>
            <a:ext cx="3692525" cy="4343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530725" y="1600200"/>
            <a:ext cx="3692525" cy="4343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35169318"/>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819393321"/>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4000393304"/>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217399"/>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Tree>
    <p:extLst>
      <p:ext uri="{BB962C8B-B14F-4D97-AF65-F5344CB8AC3E}">
        <p14:creationId xmlns:p14="http://schemas.microsoft.com/office/powerpoint/2010/main" val="1041256162"/>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Tree>
    <p:extLst>
      <p:ext uri="{BB962C8B-B14F-4D97-AF65-F5344CB8AC3E}">
        <p14:creationId xmlns:p14="http://schemas.microsoft.com/office/powerpoint/2010/main" val="508178318"/>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descr="Red Bar"/>
          <p:cNvPicPr>
            <a:picLocks noChangeAspect="1" noChangeArrowheads="1"/>
          </p:cNvPicPr>
          <p:nvPr userDrawn="1"/>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75" y="6450012"/>
            <a:ext cx="91440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4" descr="Small Red Square"/>
          <p:cNvPicPr>
            <a:picLocks noChangeAspect="1" noChangeArrowheads="1"/>
          </p:cNvPicPr>
          <p:nvPr userDrawn="1"/>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688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7"/>
          <p:cNvSpPr>
            <a:spLocks noGrp="1" noChangeArrowheads="1"/>
          </p:cNvSpPr>
          <p:nvPr>
            <p:ph type="body" idx="1"/>
          </p:nvPr>
        </p:nvSpPr>
        <p:spPr bwMode="auto">
          <a:xfrm>
            <a:off x="685800" y="1600200"/>
            <a:ext cx="75374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9" name="Rectangle 8"/>
          <p:cNvSpPr>
            <a:spLocks noGrp="1" noChangeArrowheads="1"/>
          </p:cNvSpPr>
          <p:nvPr>
            <p:ph type="title"/>
          </p:nvPr>
        </p:nvSpPr>
        <p:spPr bwMode="auto">
          <a:xfrm>
            <a:off x="889000" y="152400"/>
            <a:ext cx="758190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a:t>Click to edit Master title style and Second Line Like This</a:t>
            </a:r>
          </a:p>
        </p:txBody>
      </p:sp>
      <p:sp>
        <p:nvSpPr>
          <p:cNvPr id="1030" name="Rectangle 9"/>
          <p:cNvSpPr>
            <a:spLocks noChangeArrowheads="1"/>
          </p:cNvSpPr>
          <p:nvPr userDrawn="1"/>
        </p:nvSpPr>
        <p:spPr bwMode="auto">
          <a:xfrm>
            <a:off x="0" y="6172200"/>
            <a:ext cx="9144000" cy="304800"/>
          </a:xfrm>
          <a:prstGeom prst="rect">
            <a:avLst/>
          </a:prstGeom>
          <a:noFill/>
          <a:ln>
            <a:noFill/>
          </a:ln>
          <a:effectLst/>
        </p:spPr>
        <p:txBody>
          <a:bodyPr wrap="none" anchor="ctr"/>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eaLnBrk="1" hangingPunct="1">
              <a:defRPr/>
            </a:pPr>
            <a:endParaRPr lang="zh-TW" altLang="en-US">
              <a:ea typeface="新細明體" panose="02020500000000000000" pitchFamily="18" charset="-120"/>
            </a:endParaRPr>
          </a:p>
        </p:txBody>
      </p:sp>
      <p:sp>
        <p:nvSpPr>
          <p:cNvPr id="1032" name="Text Box 28"/>
          <p:cNvSpPr txBox="1">
            <a:spLocks noChangeArrowheads="1"/>
          </p:cNvSpPr>
          <p:nvPr userDrawn="1"/>
        </p:nvSpPr>
        <p:spPr bwMode="auto">
          <a:xfrm>
            <a:off x="8077200" y="6477000"/>
            <a:ext cx="457200" cy="257175"/>
          </a:xfrm>
          <a:prstGeom prst="rect">
            <a:avLst/>
          </a:prstGeom>
          <a:noFill/>
          <a:ln>
            <a:noFill/>
          </a:ln>
          <a:effectLst/>
        </p:spPr>
        <p:txBody>
          <a:bodyPr lIns="92075" tIns="46038" rIns="92075" bIns="46038">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lgn="ctr" eaLnBrk="1" hangingPunct="1">
              <a:lnSpc>
                <a:spcPct val="90000"/>
              </a:lnSpc>
              <a:spcBef>
                <a:spcPct val="50000"/>
              </a:spcBef>
              <a:buClr>
                <a:schemeClr val="accent1"/>
              </a:buClr>
              <a:defRPr/>
            </a:pPr>
            <a:fld id="{85D34441-0D25-4BED-A8A4-7A1919D886AF}" type="slidenum">
              <a:rPr lang="en-US" altLang="zh-TW" sz="1200" smtClean="0">
                <a:ea typeface="新細明體" panose="02020500000000000000" pitchFamily="18" charset="-120"/>
              </a:rPr>
              <a:pPr algn="ctr" eaLnBrk="1" hangingPunct="1">
                <a:lnSpc>
                  <a:spcPct val="90000"/>
                </a:lnSpc>
                <a:spcBef>
                  <a:spcPct val="50000"/>
                </a:spcBef>
                <a:buClr>
                  <a:schemeClr val="accent1"/>
                </a:buClr>
                <a:defRPr/>
              </a:pPr>
              <a:t>‹#›</a:t>
            </a:fld>
            <a:endParaRPr lang="en-US" altLang="zh-TW" sz="1200">
              <a:ea typeface="新細明體" panose="02020500000000000000" pitchFamily="18" charset="-120"/>
            </a:endParaRPr>
          </a:p>
        </p:txBody>
      </p:sp>
      <p:sp>
        <p:nvSpPr>
          <p:cNvPr id="1033" name="文字方塊 1"/>
          <p:cNvSpPr txBox="1">
            <a:spLocks noChangeArrowheads="1"/>
          </p:cNvSpPr>
          <p:nvPr userDrawn="1"/>
        </p:nvSpPr>
        <p:spPr bwMode="auto">
          <a:xfrm>
            <a:off x="1219200" y="6549231"/>
            <a:ext cx="7924800" cy="53975"/>
          </a:xfrm>
          <a:prstGeom prst="rect">
            <a:avLst/>
          </a:prstGeom>
          <a:solidFill>
            <a:srgbClr val="FF0000"/>
          </a:solidFill>
          <a:ln w="9525">
            <a:solidFill>
              <a:schemeClr val="accent1"/>
            </a:solidFill>
            <a:miter lim="800000"/>
            <a:headEnd/>
            <a:tailEnd/>
          </a:ln>
        </p:spPr>
        <p:txBody>
          <a:bodyPr wrap="squar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a:defRPr/>
            </a:pPr>
            <a:endParaRPr lang="zh-TW" altLang="en-US" dirty="0">
              <a:solidFill>
                <a:srgbClr val="FFFFFF"/>
              </a:solidFill>
              <a:ea typeface="新細明體" panose="02020500000000000000" pitchFamily="18" charset="-120"/>
            </a:endParaRPr>
          </a:p>
        </p:txBody>
      </p:sp>
    </p:spTree>
  </p:cSld>
  <p:clrMap bg1="lt1" tx1="dk1" bg2="lt2" tx2="dk2" accent1="accent1" accent2="accent2" accent3="accent3" accent4="accent4" accent5="accent5" accent6="accent6" hlink="hlink" folHlink="folHlink"/>
  <p:sldLayoutIdLst>
    <p:sldLayoutId id="2147483803"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wipe dir="r"/>
  </p:transition>
  <p:txStyles>
    <p:title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panose="020B0604020202020204" pitchFamily="34" charset="0"/>
        </a:defRPr>
      </a:lvl2pPr>
      <a:lvl3pPr algn="l" rtl="0" eaLnBrk="0" fontAlgn="base" hangingPunct="0">
        <a:spcBef>
          <a:spcPct val="0"/>
        </a:spcBef>
        <a:spcAft>
          <a:spcPct val="0"/>
        </a:spcAft>
        <a:defRPr sz="3200" b="1">
          <a:solidFill>
            <a:schemeClr val="tx1"/>
          </a:solidFill>
          <a:latin typeface="Arial" panose="020B0604020202020204" pitchFamily="34" charset="0"/>
        </a:defRPr>
      </a:lvl3pPr>
      <a:lvl4pPr algn="l" rtl="0" eaLnBrk="0" fontAlgn="base" hangingPunct="0">
        <a:spcBef>
          <a:spcPct val="0"/>
        </a:spcBef>
        <a:spcAft>
          <a:spcPct val="0"/>
        </a:spcAft>
        <a:defRPr sz="3200" b="1">
          <a:solidFill>
            <a:schemeClr val="tx1"/>
          </a:solidFill>
          <a:latin typeface="Arial" panose="020B0604020202020204" pitchFamily="34" charset="0"/>
        </a:defRPr>
      </a:lvl4pPr>
      <a:lvl5pPr algn="l" rtl="0" eaLnBrk="0" fontAlgn="base" hangingPunct="0">
        <a:spcBef>
          <a:spcPct val="0"/>
        </a:spcBef>
        <a:spcAft>
          <a:spcPct val="0"/>
        </a:spcAft>
        <a:defRPr sz="3200" b="1">
          <a:solidFill>
            <a:schemeClr val="tx1"/>
          </a:solidFill>
          <a:latin typeface="Arial" panose="020B0604020202020204" pitchFamily="34" charset="0"/>
        </a:defRPr>
      </a:lvl5pPr>
      <a:lvl6pPr marL="457200" algn="l" rtl="0" fontAlgn="base">
        <a:spcBef>
          <a:spcPct val="0"/>
        </a:spcBef>
        <a:spcAft>
          <a:spcPct val="0"/>
        </a:spcAft>
        <a:defRPr sz="3200" b="1">
          <a:solidFill>
            <a:schemeClr val="tx1"/>
          </a:solidFill>
          <a:latin typeface="Arial" panose="020B0604020202020204" pitchFamily="34" charset="0"/>
        </a:defRPr>
      </a:lvl6pPr>
      <a:lvl7pPr marL="914400" algn="l" rtl="0" fontAlgn="base">
        <a:spcBef>
          <a:spcPct val="0"/>
        </a:spcBef>
        <a:spcAft>
          <a:spcPct val="0"/>
        </a:spcAft>
        <a:defRPr sz="3200" b="1">
          <a:solidFill>
            <a:schemeClr val="tx1"/>
          </a:solidFill>
          <a:latin typeface="Arial" panose="020B0604020202020204" pitchFamily="34" charset="0"/>
        </a:defRPr>
      </a:lvl7pPr>
      <a:lvl8pPr marL="1371600" algn="l" rtl="0" fontAlgn="base">
        <a:spcBef>
          <a:spcPct val="0"/>
        </a:spcBef>
        <a:spcAft>
          <a:spcPct val="0"/>
        </a:spcAft>
        <a:defRPr sz="3200" b="1">
          <a:solidFill>
            <a:schemeClr val="tx1"/>
          </a:solidFill>
          <a:latin typeface="Arial" panose="020B0604020202020204" pitchFamily="34" charset="0"/>
        </a:defRPr>
      </a:lvl8pPr>
      <a:lvl9pPr marL="1828800" algn="l" rtl="0" fontAlgn="base">
        <a:spcBef>
          <a:spcPct val="0"/>
        </a:spcBef>
        <a:spcAft>
          <a:spcPct val="0"/>
        </a:spcAft>
        <a:defRPr sz="3200" b="1">
          <a:solidFill>
            <a:schemeClr val="tx1"/>
          </a:solidFill>
          <a:latin typeface="Arial" panose="020B0604020202020204" pitchFamily="34" charset="0"/>
        </a:defRPr>
      </a:lvl9pPr>
    </p:titleStyle>
    <p:bodyStyle>
      <a:lvl1pPr marL="227013" indent="-227013" algn="l" rtl="0" eaLnBrk="0" fontAlgn="base" hangingPunct="0">
        <a:spcBef>
          <a:spcPct val="25000"/>
        </a:spcBef>
        <a:spcAft>
          <a:spcPct val="0"/>
        </a:spcAft>
        <a:buClr>
          <a:schemeClr val="accent1"/>
        </a:buClr>
        <a:buChar char="•"/>
        <a:defRPr sz="2400" kern="1200">
          <a:solidFill>
            <a:schemeClr val="tx1"/>
          </a:solidFill>
          <a:latin typeface="+mn-lt"/>
          <a:ea typeface="+mn-ea"/>
          <a:cs typeface="+mn-cs"/>
        </a:defRPr>
      </a:lvl1pPr>
      <a:lvl2pPr marL="569913" indent="-228600"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2pPr>
      <a:lvl3pPr marL="914400" indent="-230188"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3pPr>
      <a:lvl4pPr marL="1258888" indent="-230188"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4pPr>
      <a:lvl5pPr marL="1601788" indent="-228600"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youtu.be/hhnXpo2YhEo"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hyperlink" Target="https://youtu.be/f5DqCICfIKA?list=PLbapErAqB9gPeLetxdwZ5O6nEmCCIMjzw"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2fBtNOcY4Lo" TargetMode="External"/><Relationship Id="rId7" Type="http://schemas.openxmlformats.org/officeDocument/2006/relationships/hyperlink" Target="https://youtu.be/Hs2yXBlEIWs"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youtube.com/watch?v=108C2gYfSko" TargetMode="External"/><Relationship Id="rId5" Type="http://schemas.openxmlformats.org/officeDocument/2006/relationships/hyperlink" Target="https://youtu.be/OrQJ_l9N8aE" TargetMode="External"/><Relationship Id="rId4" Type="http://schemas.openxmlformats.org/officeDocument/2006/relationships/hyperlink" Target="https://www.youtube.com/watch?v=C3BHVnqV5O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adobe.com/tw/creativecloud/video/discover/a-guide-to-special-effects-in-movies.html" TargetMode="External"/><Relationship Id="rId2" Type="http://schemas.openxmlformats.org/officeDocument/2006/relationships/hyperlink" Target="https://www.youtube.com/@AIFlickNips"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youtu.be/Q32GVO87DqY"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ooks.com.tw/activity/2015/06/trace/index.html#author" TargetMode="External"/><Relationship Id="rId2" Type="http://schemas.openxmlformats.org/officeDocument/2006/relationships/hyperlink" Target="https://search.books.com.tw/search/query/key/%E6%9E%97%E5%A4%A7%E8%B2%B4/adv_author/1/"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books.com.tw/activity/2015/06/trace/index.html#publisher" TargetMode="External"/><Relationship Id="rId4" Type="http://schemas.openxmlformats.org/officeDocument/2006/relationships/hyperlink" Target="https://www.books.com.tw/web/sys_puballb/books/?pubid=drmaster"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plato.stanford.edu/entries/chinese-room/#2.1" TargetMode="External"/><Relationship Id="rId2" Type="http://schemas.openxmlformats.org/officeDocument/2006/relationships/hyperlink" Target="http://www.bbc.com/news/technology-30290540"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youtu.be/4FDlrNYEGag" TargetMode="External"/><Relationship Id="rId2" Type="http://schemas.openxmlformats.org/officeDocument/2006/relationships/hyperlink" Target="https://www.youtube.com/watch?v=IQc8-x_EWvI"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www.limitlessiq.com/news/post/view/id/1348/"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limitlessiq.com/news/post/view/id/5876/"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enlong.com.tw/categories/machine-learning" TargetMode="External"/><Relationship Id="rId2" Type="http://schemas.openxmlformats.org/officeDocument/2006/relationships/hyperlink" Target="https://www.tenlong.com.tw/publishers/15" TargetMode="Externa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https://www.tenlong.com.tw/products/9781492085256?list_name=trs-f"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jen@chw.com.tw"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imacode.github.io/aima-java/aima3e/aima3ejavademos.html" TargetMode="External"/><Relationship Id="rId2" Type="http://schemas.openxmlformats.org/officeDocument/2006/relationships/hyperlink" Target="https://github.com/aimacode/aima-java"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hyperlink" Target="https://www.tabnine.com/install/jupyterla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tw.news.yahoo.com/tag/A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1066800" y="2667000"/>
            <a:ext cx="6399509"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zh-TW" altLang="en-US" sz="2800" b="0" i="0">
                <a:solidFill>
                  <a:srgbClr val="1F1F1F"/>
                </a:solidFill>
                <a:effectLst/>
                <a:latin typeface="Google Sans"/>
              </a:rPr>
              <a:t>公職資訊處理職系轉換學分班</a:t>
            </a:r>
            <a:r>
              <a:rPr lang="en-US" altLang="zh-TW" sz="2800" b="0" i="0">
                <a:solidFill>
                  <a:srgbClr val="1F1F1F"/>
                </a:solidFill>
                <a:effectLst/>
                <a:latin typeface="Google Sans"/>
              </a:rPr>
              <a:t>-</a:t>
            </a:r>
            <a:r>
              <a:rPr lang="zh-TW" altLang="en-US" sz="2800" b="0" i="0">
                <a:solidFill>
                  <a:srgbClr val="1F1F1F"/>
                </a:solidFill>
                <a:effectLst/>
                <a:latin typeface="Google Sans"/>
              </a:rPr>
              <a:t>人工智慧</a:t>
            </a:r>
            <a:endParaRPr lang="en-US" altLang="zh-TW" sz="32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endParaRPr>
          </a:p>
          <a:p>
            <a:r>
              <a:rPr lang="zh-TW" altLang="en-US" sz="60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 </a:t>
            </a:r>
            <a:endParaRPr lang="zh-TW" altLang="en-US" sz="60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endParaRPr>
          </a:p>
        </p:txBody>
      </p:sp>
      <p:sp>
        <p:nvSpPr>
          <p:cNvPr id="5126" name="標題 2"/>
          <p:cNvSpPr>
            <a:spLocks noGrp="1"/>
          </p:cNvSpPr>
          <p:nvPr>
            <p:ph type="ctrTitle" sz="quarter"/>
          </p:nvPr>
        </p:nvSpPr>
        <p:spPr>
          <a:xfrm>
            <a:off x="6019800" y="5257800"/>
            <a:ext cx="2590800" cy="860425"/>
          </a:xfrm>
        </p:spPr>
        <p:txBody>
          <a:bodyPr/>
          <a:lstStyle/>
          <a:p>
            <a:endParaRPr lang="zh-TW" altLang="en-US" dirty="0">
              <a:ea typeface="新細明體" panose="02020500000000000000" pitchFamily="18" charset="-120"/>
            </a:endParaRPr>
          </a:p>
        </p:txBody>
      </p:sp>
      <p:sp>
        <p:nvSpPr>
          <p:cNvPr id="2" name="副標題 1"/>
          <p:cNvSpPr>
            <a:spLocks noGrp="1"/>
          </p:cNvSpPr>
          <p:nvPr>
            <p:ph type="subTitle" sz="quarter" idx="1"/>
          </p:nvPr>
        </p:nvSpPr>
        <p:spPr>
          <a:xfrm>
            <a:off x="5486400" y="3733800"/>
            <a:ext cx="3429000" cy="762000"/>
          </a:xfrm>
        </p:spPr>
        <p:txBody>
          <a:bodyPr/>
          <a:lstStyle/>
          <a:p>
            <a:r>
              <a:rPr lang="en-US" altLang="zh-TW" b="1" dirty="0"/>
              <a:t>  </a:t>
            </a:r>
            <a:endParaRPr lang="zh-TW" altLang="en-US" b="1" dirty="0"/>
          </a:p>
          <a:p>
            <a:endParaRPr lang="zh-TW" altLang="en-US" dirty="0"/>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C223E9-67E4-5114-F10A-129383F129FD}"/>
              </a:ext>
            </a:extLst>
          </p:cNvPr>
          <p:cNvSpPr>
            <a:spLocks noGrp="1"/>
          </p:cNvSpPr>
          <p:nvPr>
            <p:ph type="title"/>
          </p:nvPr>
        </p:nvSpPr>
        <p:spPr>
          <a:xfrm>
            <a:off x="863599" y="152400"/>
            <a:ext cx="8509001" cy="512533"/>
          </a:xfrm>
        </p:spPr>
        <p:txBody>
          <a:bodyPr/>
          <a:lstStyle/>
          <a:p>
            <a:r>
              <a:rPr lang="en-US" altLang="zh-TW" sz="2800" i="0">
                <a:solidFill>
                  <a:srgbClr val="232A31"/>
                </a:solidFill>
                <a:effectLst/>
                <a:highlight>
                  <a:srgbClr val="FFFFFF"/>
                </a:highlight>
                <a:latin typeface="YahooSans VF"/>
              </a:rPr>
              <a:t>AI </a:t>
            </a:r>
            <a:r>
              <a:rPr lang="zh-TW" altLang="en-US" sz="2800" i="0">
                <a:solidFill>
                  <a:srgbClr val="232A31"/>
                </a:solidFill>
                <a:effectLst/>
                <a:highlight>
                  <a:srgbClr val="FFFFFF"/>
                </a:highlight>
                <a:latin typeface="YahooSans VF"/>
              </a:rPr>
              <a:t>的文化逆襲</a:t>
            </a:r>
            <a:r>
              <a:rPr lang="en-US" altLang="zh-TW" sz="2800" i="0">
                <a:solidFill>
                  <a:srgbClr val="232A31"/>
                </a:solidFill>
                <a:effectLst/>
                <a:highlight>
                  <a:srgbClr val="FFFFFF"/>
                </a:highlight>
                <a:latin typeface="YahooSans VF"/>
              </a:rPr>
              <a:t>??   </a:t>
            </a:r>
            <a:r>
              <a:rPr lang="zh-TW" altLang="en-US" sz="2800"/>
              <a:t>中國機器人展「找正妹假扮」</a:t>
            </a:r>
            <a:r>
              <a:rPr lang="en-US" altLang="zh-TW" sz="2800"/>
              <a:t>?</a:t>
            </a:r>
            <a:endParaRPr lang="zh-TW" altLang="en-US" sz="2800"/>
          </a:p>
        </p:txBody>
      </p:sp>
      <p:sp>
        <p:nvSpPr>
          <p:cNvPr id="3" name="內容版面配置區 2">
            <a:extLst>
              <a:ext uri="{FF2B5EF4-FFF2-40B4-BE49-F238E27FC236}">
                <a16:creationId xmlns:a16="http://schemas.microsoft.com/office/drawing/2014/main" id="{CA3906C6-CEA9-9416-2460-F1899F443F5D}"/>
              </a:ext>
            </a:extLst>
          </p:cNvPr>
          <p:cNvSpPr>
            <a:spLocks noGrp="1"/>
          </p:cNvSpPr>
          <p:nvPr>
            <p:ph idx="1"/>
          </p:nvPr>
        </p:nvSpPr>
        <p:spPr>
          <a:xfrm>
            <a:off x="333208" y="952500"/>
            <a:ext cx="7537450" cy="4343400"/>
          </a:xfrm>
        </p:spPr>
        <p:txBody>
          <a:bodyPr/>
          <a:lstStyle/>
          <a:p>
            <a:r>
              <a:rPr lang="en-US" altLang="zh-TW" sz="1400" dirty="0">
                <a:hlinkClick r:id="rId2"/>
              </a:rPr>
              <a:t>https://x.com/whyyoutouzhele/status/1828353547076796573?ref_src=twsrc%5Etfw%7Ctwcamp%5Etweetembed%7Ctwterm%5E1828353547076796573%7Ctwgr%5E190a298699b3dd85e007390abc16fffe9ff3d590%7Ctwcon%5Es1_&amp;ref_url=https%3A%2F%2Fwww.chinatimes.com%2Frealtimenews%2F20240827005341-260402 </a:t>
            </a:r>
          </a:p>
          <a:p>
            <a:r>
              <a:rPr lang="en-US" altLang="zh-TW" sz="1400" dirty="0">
                <a:hlinkClick r:id="rId2"/>
              </a:rPr>
              <a:t>https://youtu.be/adyVgoRzZIw</a:t>
            </a:r>
          </a:p>
          <a:p>
            <a:r>
              <a:rPr lang="en-US" altLang="zh-TW" sz="1400" dirty="0">
                <a:hlinkClick r:id="rId2"/>
              </a:rPr>
              <a:t>https://youtu.be/11e96YdO8Hg</a:t>
            </a:r>
          </a:p>
          <a:p>
            <a:r>
              <a:rPr lang="en-US" altLang="zh-TW" sz="1400" dirty="0">
                <a:hlinkClick r:id="rId2"/>
              </a:rPr>
              <a:t>https://youtu.be/DCKTd364C38</a:t>
            </a:r>
          </a:p>
          <a:p>
            <a:r>
              <a:rPr lang="en-US" altLang="zh-TW" sz="1400" dirty="0">
                <a:hlinkClick r:id="rId2"/>
              </a:rPr>
              <a:t>https://youtu.be/TIlEYGFBECU </a:t>
            </a:r>
          </a:p>
          <a:p>
            <a:r>
              <a:rPr lang="en-US" altLang="zh-TW" sz="1400" dirty="0">
                <a:hlinkClick r:id="rId2"/>
              </a:rPr>
              <a:t>https://youtu.be/hhnXpo2YhEo</a:t>
            </a:r>
            <a:endParaRPr lang="en-US" altLang="zh-TW" sz="1400" dirty="0"/>
          </a:p>
          <a:p>
            <a:r>
              <a:rPr lang="zh-TW" altLang="en-US" sz="1400" dirty="0"/>
              <a:t>機器人融入文化 </a:t>
            </a:r>
            <a:r>
              <a:rPr lang="en-US" altLang="zh-TW" sz="1400" dirty="0"/>
              <a:t>(</a:t>
            </a:r>
            <a:r>
              <a:rPr lang="zh-TW" altLang="en-US" sz="1400" dirty="0"/>
              <a:t>賽博龐克 </a:t>
            </a:r>
            <a:r>
              <a:rPr lang="en-US" altLang="zh-TW" sz="1400" dirty="0"/>
              <a:t>cyberpunk)</a:t>
            </a:r>
          </a:p>
        </p:txBody>
      </p:sp>
      <p:pic>
        <p:nvPicPr>
          <p:cNvPr id="1026" name="Picture 2" descr="中國機器人展「找正妹假扮」！民眾上下其手畫面流出…網傻眼：造假第1名">
            <a:extLst>
              <a:ext uri="{FF2B5EF4-FFF2-40B4-BE49-F238E27FC236}">
                <a16:creationId xmlns:a16="http://schemas.microsoft.com/office/drawing/2014/main" id="{3E45964D-6C3E-C3C2-FA9E-A1FEB9335D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914400"/>
            <a:ext cx="2511878" cy="3766510"/>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8C2E4396-0C5C-4AC7-4FD8-1D8B7D52A367}"/>
              </a:ext>
            </a:extLst>
          </p:cNvPr>
          <p:cNvPicPr>
            <a:picLocks noChangeAspect="1"/>
          </p:cNvPicPr>
          <p:nvPr/>
        </p:nvPicPr>
        <p:blipFill>
          <a:blip r:embed="rId4"/>
          <a:stretch>
            <a:fillRect/>
          </a:stretch>
        </p:blipFill>
        <p:spPr>
          <a:xfrm>
            <a:off x="52304" y="3581400"/>
            <a:ext cx="6096000" cy="3080977"/>
          </a:xfrm>
          <a:prstGeom prst="rect">
            <a:avLst/>
          </a:prstGeom>
        </p:spPr>
      </p:pic>
    </p:spTree>
    <p:extLst>
      <p:ext uri="{BB962C8B-B14F-4D97-AF65-F5344CB8AC3E}">
        <p14:creationId xmlns:p14="http://schemas.microsoft.com/office/powerpoint/2010/main" val="3930567151"/>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894EBC-789F-A697-A551-04AF21633AF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872A193-4D25-4471-38BD-B063B86D5E2C}"/>
              </a:ext>
            </a:extLst>
          </p:cNvPr>
          <p:cNvSpPr>
            <a:spLocks noGrp="1"/>
          </p:cNvSpPr>
          <p:nvPr>
            <p:ph idx="1"/>
          </p:nvPr>
        </p:nvSpPr>
        <p:spPr>
          <a:xfrm>
            <a:off x="457200" y="1295400"/>
            <a:ext cx="7537450" cy="4343400"/>
          </a:xfrm>
        </p:spPr>
        <p:txBody>
          <a:bodyPr/>
          <a:lstStyle/>
          <a:p>
            <a:r>
              <a:rPr lang="zh-TW" altLang="en-US" b="1" i="0">
                <a:solidFill>
                  <a:srgbClr val="0F0F0F"/>
                </a:solidFill>
                <a:effectLst/>
                <a:latin typeface="Roboto" panose="02000000000000000000" pitchFamily="2" charset="0"/>
              </a:rPr>
              <a:t>日本發售「妻子」機器人，高度模仿真人極其逼真，遭宅男搶購一空</a:t>
            </a:r>
          </a:p>
          <a:p>
            <a:r>
              <a:rPr lang="en-US" altLang="zh-TW">
                <a:hlinkClick r:id="rId2"/>
              </a:rPr>
              <a:t>https://youtu.be/f5DqCICfIKA?list=PLbapErAqB9gPeLetxdwZ5O6nEmCCIMjzw</a:t>
            </a:r>
            <a:endParaRPr lang="en-US" altLang="zh-TW"/>
          </a:p>
          <a:p>
            <a:endParaRPr lang="en-US" altLang="zh-TW"/>
          </a:p>
          <a:p>
            <a:r>
              <a:rPr lang="zh-TW" altLang="en-US" b="1" i="0">
                <a:solidFill>
                  <a:srgbClr val="0F0F0F"/>
                </a:solidFill>
                <a:effectLst/>
                <a:latin typeface="Roboto" panose="02000000000000000000" pitchFamily="2" charset="0"/>
              </a:rPr>
              <a:t>特斯拉市值將高於蘋果加沙美石油 是馬斯克瘋了 還是市場看不懂？</a:t>
            </a:r>
          </a:p>
          <a:p>
            <a:r>
              <a:rPr lang="en-US" altLang="zh-TW"/>
              <a:t>https://youtu.be/55AcoXTwz-8</a:t>
            </a:r>
            <a:endParaRPr lang="zh-TW" altLang="en-US"/>
          </a:p>
        </p:txBody>
      </p:sp>
    </p:spTree>
    <p:extLst>
      <p:ext uri="{BB962C8B-B14F-4D97-AF65-F5344CB8AC3E}">
        <p14:creationId xmlns:p14="http://schemas.microsoft.com/office/powerpoint/2010/main" val="758662338"/>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31B378-CAC6-7F12-8F81-5DD73E905109}"/>
              </a:ext>
            </a:extLst>
          </p:cNvPr>
          <p:cNvSpPr>
            <a:spLocks noGrp="1"/>
          </p:cNvSpPr>
          <p:nvPr>
            <p:ph type="title"/>
          </p:nvPr>
        </p:nvSpPr>
        <p:spPr/>
        <p:txBody>
          <a:bodyPr/>
          <a:lstStyle/>
          <a:p>
            <a:r>
              <a:rPr lang="zh-TW" altLang="en-US"/>
              <a:t>算力</a:t>
            </a:r>
            <a:r>
              <a:rPr lang="en-US" altLang="zh-TW"/>
              <a:t>?</a:t>
            </a:r>
            <a:endParaRPr lang="zh-TW" altLang="en-US"/>
          </a:p>
        </p:txBody>
      </p:sp>
      <p:sp>
        <p:nvSpPr>
          <p:cNvPr id="3" name="內容版面配置區 2">
            <a:extLst>
              <a:ext uri="{FF2B5EF4-FFF2-40B4-BE49-F238E27FC236}">
                <a16:creationId xmlns:a16="http://schemas.microsoft.com/office/drawing/2014/main" id="{5F816E56-801E-061D-BBCE-9CEDC741D1D7}"/>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3B907D1-8FB2-D664-EDF7-FED7D3764D80}"/>
              </a:ext>
            </a:extLst>
          </p:cNvPr>
          <p:cNvPicPr>
            <a:picLocks noChangeAspect="1"/>
          </p:cNvPicPr>
          <p:nvPr/>
        </p:nvPicPr>
        <p:blipFill>
          <a:blip r:embed="rId2"/>
          <a:stretch>
            <a:fillRect/>
          </a:stretch>
        </p:blipFill>
        <p:spPr>
          <a:xfrm>
            <a:off x="68868" y="900796"/>
            <a:ext cx="6336412" cy="3597903"/>
          </a:xfrm>
          <a:prstGeom prst="rect">
            <a:avLst/>
          </a:prstGeom>
        </p:spPr>
      </p:pic>
      <p:sp>
        <p:nvSpPr>
          <p:cNvPr id="7" name="文字方塊 6">
            <a:extLst>
              <a:ext uri="{FF2B5EF4-FFF2-40B4-BE49-F238E27FC236}">
                <a16:creationId xmlns:a16="http://schemas.microsoft.com/office/drawing/2014/main" id="{173C0804-DD94-77FD-7E52-D12EA65DA04E}"/>
              </a:ext>
            </a:extLst>
          </p:cNvPr>
          <p:cNvSpPr txBox="1"/>
          <p:nvPr/>
        </p:nvSpPr>
        <p:spPr>
          <a:xfrm>
            <a:off x="2438400" y="326543"/>
            <a:ext cx="4575386" cy="400110"/>
          </a:xfrm>
          <a:prstGeom prst="rect">
            <a:avLst/>
          </a:prstGeom>
          <a:noFill/>
        </p:spPr>
        <p:txBody>
          <a:bodyPr wrap="square">
            <a:spAutoFit/>
          </a:bodyPr>
          <a:lstStyle/>
          <a:p>
            <a:r>
              <a:rPr lang="en-US" altLang="zh-TW"/>
              <a:t>10</a:t>
            </a:r>
            <a:r>
              <a:rPr lang="en-US" altLang="zh-TW" baseline="30000"/>
              <a:t>12</a:t>
            </a:r>
            <a:r>
              <a:rPr lang="en-US" altLang="zh-TW"/>
              <a:t> =	trillion</a:t>
            </a:r>
            <a:endParaRPr lang="zh-TW" altLang="en-US"/>
          </a:p>
        </p:txBody>
      </p:sp>
      <p:sp>
        <p:nvSpPr>
          <p:cNvPr id="9" name="文字方塊 8">
            <a:extLst>
              <a:ext uri="{FF2B5EF4-FFF2-40B4-BE49-F238E27FC236}">
                <a16:creationId xmlns:a16="http://schemas.microsoft.com/office/drawing/2014/main" id="{9189B7E0-F90A-0C4B-7EA6-1CA287ED4DDF}"/>
              </a:ext>
            </a:extLst>
          </p:cNvPr>
          <p:cNvSpPr txBox="1"/>
          <p:nvPr/>
        </p:nvSpPr>
        <p:spPr>
          <a:xfrm>
            <a:off x="152400" y="4617592"/>
            <a:ext cx="8917093" cy="1384995"/>
          </a:xfrm>
          <a:prstGeom prst="rect">
            <a:avLst/>
          </a:prstGeom>
          <a:noFill/>
        </p:spPr>
        <p:txBody>
          <a:bodyPr wrap="square">
            <a:spAutoFit/>
          </a:bodyPr>
          <a:lstStyle/>
          <a:p>
            <a:r>
              <a:rPr lang="en-US" altLang="zh-TW" sz="1400"/>
              <a:t>TOPS</a:t>
            </a:r>
            <a:r>
              <a:rPr lang="zh-TW" altLang="en-US" sz="1400"/>
              <a:t>會是唯一指標嗎？</a:t>
            </a:r>
          </a:p>
          <a:p>
            <a:r>
              <a:rPr lang="en-US" altLang="zh-TW" sz="1400" b="0"/>
              <a:t>TOPS</a:t>
            </a:r>
            <a:r>
              <a:rPr lang="zh-TW" altLang="en-US" sz="1400" b="0"/>
              <a:t>在各種高運算應用中的重要角色，但並不是唯一能夠衡量</a:t>
            </a:r>
            <a:r>
              <a:rPr lang="en-US" altLang="zh-TW" sz="1400" b="0"/>
              <a:t>AI</a:t>
            </a:r>
            <a:r>
              <a:rPr lang="zh-TW" altLang="en-US" sz="1400" b="0"/>
              <a:t>硬體性能的依據，一台電腦還會受到</a:t>
            </a:r>
            <a:r>
              <a:rPr lang="zh-TW" altLang="en-US" sz="1400"/>
              <a:t>功耗、延遲、整體處理吞吐量，以及記憶體頻寬等</a:t>
            </a:r>
            <a:r>
              <a:rPr lang="zh-TW" altLang="en-US" sz="1400" b="0"/>
              <a:t>多方影響，因此衡量整體性能時，需要</a:t>
            </a:r>
            <a:r>
              <a:rPr lang="zh-TW" altLang="en-US" sz="1400"/>
              <a:t>結合</a:t>
            </a:r>
            <a:r>
              <a:rPr lang="en-US" altLang="zh-TW" sz="1400"/>
              <a:t>TOPS</a:t>
            </a:r>
            <a:r>
              <a:rPr lang="zh-TW" altLang="en-US" sz="1400"/>
              <a:t>以及其他指標綜合評估</a:t>
            </a:r>
            <a:r>
              <a:rPr lang="zh-TW" altLang="en-US" sz="1400" b="0"/>
              <a:t>。</a:t>
            </a:r>
            <a:r>
              <a:rPr lang="zh-TW" altLang="en-US" sz="1400">
                <a:solidFill>
                  <a:srgbClr val="C00000"/>
                </a:solidFill>
              </a:rPr>
              <a:t>除了追求更高</a:t>
            </a:r>
            <a:r>
              <a:rPr lang="en-US" altLang="zh-TW" sz="1400">
                <a:solidFill>
                  <a:srgbClr val="C00000"/>
                </a:solidFill>
              </a:rPr>
              <a:t>TOPS</a:t>
            </a:r>
            <a:r>
              <a:rPr lang="zh-TW" altLang="en-US" sz="1400">
                <a:solidFill>
                  <a:srgbClr val="C00000"/>
                </a:solidFill>
              </a:rPr>
              <a:t>數值，算力與功耗、能耗的平衡也是未來硬體製造的的關注重點</a:t>
            </a:r>
            <a:r>
              <a:rPr lang="zh-TW" altLang="en-US" sz="1400"/>
              <a:t>。</a:t>
            </a:r>
            <a:r>
              <a:rPr lang="zh-TW" altLang="en-US" sz="1400" b="0"/>
              <a:t>微軟說 </a:t>
            </a:r>
            <a:r>
              <a:rPr lang="en-US" altLang="zh-TW" sz="1400" b="0"/>
              <a:t>AI PC </a:t>
            </a:r>
            <a:r>
              <a:rPr lang="zh-TW" altLang="en-US" sz="1400" b="0"/>
              <a:t>至少要有 </a:t>
            </a:r>
            <a:r>
              <a:rPr lang="en-US" altLang="zh-TW" sz="1400" b="0"/>
              <a:t>40 TOPS </a:t>
            </a:r>
            <a:r>
              <a:rPr lang="zh-TW" altLang="en-US" sz="1400" b="0"/>
              <a:t>一樣，頂多只是一個基準值，用料理來舉例，</a:t>
            </a:r>
            <a:r>
              <a:rPr lang="en-US" altLang="zh-TW" sz="1400" b="0"/>
              <a:t>TOPS </a:t>
            </a:r>
            <a:r>
              <a:rPr lang="zh-TW" altLang="en-US" sz="1400" b="0"/>
              <a:t>可以說你這道料理的量足夠，但好不好吃還要看調味、料理方式、甚至擺盤，各方面環環相扣</a:t>
            </a:r>
          </a:p>
        </p:txBody>
      </p:sp>
      <p:grpSp>
        <p:nvGrpSpPr>
          <p:cNvPr id="15" name="群組 14">
            <a:extLst>
              <a:ext uri="{FF2B5EF4-FFF2-40B4-BE49-F238E27FC236}">
                <a16:creationId xmlns:a16="http://schemas.microsoft.com/office/drawing/2014/main" id="{7BA0DBE5-CD75-3A14-6455-3590B6B58829}"/>
              </a:ext>
            </a:extLst>
          </p:cNvPr>
          <p:cNvGrpSpPr/>
          <p:nvPr/>
        </p:nvGrpSpPr>
        <p:grpSpPr>
          <a:xfrm>
            <a:off x="6402493" y="1426057"/>
            <a:ext cx="2667000" cy="2131438"/>
            <a:chOff x="5705907" y="727076"/>
            <a:chExt cx="3438093" cy="2493774"/>
          </a:xfrm>
        </p:grpSpPr>
        <p:pic>
          <p:nvPicPr>
            <p:cNvPr id="16" name="圖片 15">
              <a:extLst>
                <a:ext uri="{FF2B5EF4-FFF2-40B4-BE49-F238E27FC236}">
                  <a16:creationId xmlns:a16="http://schemas.microsoft.com/office/drawing/2014/main" id="{81CB2BB5-9126-DAAA-4107-7D375D776D0C}"/>
                </a:ext>
              </a:extLst>
            </p:cNvPr>
            <p:cNvPicPr>
              <a:picLocks noChangeAspect="1"/>
            </p:cNvPicPr>
            <p:nvPr/>
          </p:nvPicPr>
          <p:blipFill>
            <a:blip r:embed="rId3"/>
            <a:stretch>
              <a:fillRect/>
            </a:stretch>
          </p:blipFill>
          <p:spPr>
            <a:xfrm>
              <a:off x="5705907" y="727076"/>
              <a:ext cx="3438093" cy="2493774"/>
            </a:xfrm>
            <a:prstGeom prst="rect">
              <a:avLst/>
            </a:prstGeom>
          </p:spPr>
        </p:pic>
        <p:sp>
          <p:nvSpPr>
            <p:cNvPr id="17" name="文字方塊 16">
              <a:extLst>
                <a:ext uri="{FF2B5EF4-FFF2-40B4-BE49-F238E27FC236}">
                  <a16:creationId xmlns:a16="http://schemas.microsoft.com/office/drawing/2014/main" id="{57FE1D09-25BC-A145-3F6D-4BAEBFEEE1B9}"/>
                </a:ext>
              </a:extLst>
            </p:cNvPr>
            <p:cNvSpPr txBox="1"/>
            <p:nvPr/>
          </p:nvSpPr>
          <p:spPr>
            <a:xfrm>
              <a:off x="7239000" y="1676400"/>
              <a:ext cx="1143000" cy="261610"/>
            </a:xfrm>
            <a:prstGeom prst="rect">
              <a:avLst/>
            </a:prstGeom>
            <a:noFill/>
          </p:spPr>
          <p:txBody>
            <a:bodyPr wrap="square" rtlCol="0">
              <a:spAutoFit/>
            </a:bodyPr>
            <a:lstStyle/>
            <a:p>
              <a:r>
                <a:rPr lang="en-US" altLang="zh-TW" sz="1050">
                  <a:solidFill>
                    <a:srgbClr val="C00000"/>
                  </a:solidFill>
                </a:rPr>
                <a:t>10</a:t>
              </a:r>
              <a:r>
                <a:rPr lang="en-US" altLang="zh-TW" sz="1050" baseline="30000">
                  <a:solidFill>
                    <a:srgbClr val="C00000"/>
                  </a:solidFill>
                </a:rPr>
                <a:t>6</a:t>
              </a:r>
              <a:endParaRPr lang="zh-TW" altLang="en-US" sz="1050" baseline="30000">
                <a:solidFill>
                  <a:srgbClr val="C00000"/>
                </a:solidFill>
              </a:endParaRPr>
            </a:p>
          </p:txBody>
        </p:sp>
        <p:sp>
          <p:nvSpPr>
            <p:cNvPr id="18" name="文字方塊 17">
              <a:extLst>
                <a:ext uri="{FF2B5EF4-FFF2-40B4-BE49-F238E27FC236}">
                  <a16:creationId xmlns:a16="http://schemas.microsoft.com/office/drawing/2014/main" id="{1F512E2E-7719-D550-BBE0-3B9183D682FC}"/>
                </a:ext>
              </a:extLst>
            </p:cNvPr>
            <p:cNvSpPr txBox="1"/>
            <p:nvPr/>
          </p:nvSpPr>
          <p:spPr>
            <a:xfrm>
              <a:off x="7316893" y="2296867"/>
              <a:ext cx="1143000" cy="261610"/>
            </a:xfrm>
            <a:prstGeom prst="rect">
              <a:avLst/>
            </a:prstGeom>
            <a:noFill/>
          </p:spPr>
          <p:txBody>
            <a:bodyPr wrap="square" rtlCol="0">
              <a:spAutoFit/>
            </a:bodyPr>
            <a:lstStyle/>
            <a:p>
              <a:r>
                <a:rPr lang="en-US" altLang="zh-TW" sz="1050">
                  <a:solidFill>
                    <a:srgbClr val="C00000"/>
                  </a:solidFill>
                </a:rPr>
                <a:t>10</a:t>
              </a:r>
              <a:r>
                <a:rPr lang="en-US" altLang="zh-TW" sz="1050" baseline="30000">
                  <a:solidFill>
                    <a:srgbClr val="C00000"/>
                  </a:solidFill>
                </a:rPr>
                <a:t>9</a:t>
              </a:r>
              <a:endParaRPr lang="zh-TW" altLang="en-US" sz="1050" baseline="30000">
                <a:solidFill>
                  <a:srgbClr val="C00000"/>
                </a:solidFill>
              </a:endParaRPr>
            </a:p>
          </p:txBody>
        </p:sp>
        <p:sp>
          <p:nvSpPr>
            <p:cNvPr id="19" name="文字方塊 18">
              <a:extLst>
                <a:ext uri="{FF2B5EF4-FFF2-40B4-BE49-F238E27FC236}">
                  <a16:creationId xmlns:a16="http://schemas.microsoft.com/office/drawing/2014/main" id="{30D565B1-41FF-846D-3956-67E902B46EBA}"/>
                </a:ext>
              </a:extLst>
            </p:cNvPr>
            <p:cNvSpPr txBox="1"/>
            <p:nvPr/>
          </p:nvSpPr>
          <p:spPr>
            <a:xfrm>
              <a:off x="7349913" y="2934269"/>
              <a:ext cx="1143000" cy="261610"/>
            </a:xfrm>
            <a:prstGeom prst="rect">
              <a:avLst/>
            </a:prstGeom>
            <a:noFill/>
          </p:spPr>
          <p:txBody>
            <a:bodyPr wrap="square" rtlCol="0">
              <a:spAutoFit/>
            </a:bodyPr>
            <a:lstStyle/>
            <a:p>
              <a:r>
                <a:rPr lang="en-US" altLang="zh-TW" sz="1050">
                  <a:solidFill>
                    <a:srgbClr val="C00000"/>
                  </a:solidFill>
                </a:rPr>
                <a:t>10</a:t>
              </a:r>
              <a:r>
                <a:rPr lang="en-US" altLang="zh-TW" sz="1050" baseline="30000">
                  <a:solidFill>
                    <a:srgbClr val="C00000"/>
                  </a:solidFill>
                </a:rPr>
                <a:t>12</a:t>
              </a:r>
              <a:endParaRPr lang="zh-TW" altLang="en-US" sz="1050" baseline="30000">
                <a:solidFill>
                  <a:srgbClr val="C00000"/>
                </a:solidFill>
              </a:endParaRPr>
            </a:p>
          </p:txBody>
        </p:sp>
      </p:grpSp>
    </p:spTree>
    <p:extLst>
      <p:ext uri="{BB962C8B-B14F-4D97-AF65-F5344CB8AC3E}">
        <p14:creationId xmlns:p14="http://schemas.microsoft.com/office/powerpoint/2010/main" val="3862956851"/>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BD8EE8-1C43-B4AA-DF5E-EEC66771D762}"/>
              </a:ext>
            </a:extLst>
          </p:cNvPr>
          <p:cNvSpPr>
            <a:spLocks noGrp="1"/>
          </p:cNvSpPr>
          <p:nvPr>
            <p:ph type="title"/>
          </p:nvPr>
        </p:nvSpPr>
        <p:spPr>
          <a:xfrm>
            <a:off x="889000" y="152400"/>
            <a:ext cx="7581900" cy="609600"/>
          </a:xfrm>
        </p:spPr>
        <p:txBody>
          <a:bodyPr/>
          <a:lstStyle/>
          <a:p>
            <a:r>
              <a:rPr lang="en-US" altLang="zh-TW" sz="1800"/>
              <a:t>CES 2025</a:t>
            </a:r>
            <a:r>
              <a:rPr lang="zh-TW" altLang="en-US" sz="1800"/>
              <a:t>：</a:t>
            </a:r>
            <a:r>
              <a:rPr lang="en-US" altLang="zh-TW" sz="1800"/>
              <a:t>NVIDIA</a:t>
            </a:r>
            <a:r>
              <a:rPr lang="zh-TW" altLang="en-US" sz="1800"/>
              <a:t>宣布可視為迷你</a:t>
            </a:r>
            <a:r>
              <a:rPr lang="en-US" altLang="zh-TW" sz="1800"/>
              <a:t>DGX</a:t>
            </a:r>
            <a:r>
              <a:rPr lang="zh-TW" altLang="en-US" sz="1800"/>
              <a:t>系統的</a:t>
            </a:r>
            <a:r>
              <a:rPr lang="en-US" altLang="zh-TW" sz="1800"/>
              <a:t>Project DIGITS</a:t>
            </a:r>
            <a:r>
              <a:rPr lang="zh-TW" altLang="en-US" sz="1800"/>
              <a:t>，搭載與聯發科共同開發的</a:t>
            </a:r>
            <a:r>
              <a:rPr lang="en-US" altLang="zh-TW" sz="1800">
                <a:solidFill>
                  <a:srgbClr val="0070C0"/>
                </a:solidFill>
              </a:rPr>
              <a:t>GB10</a:t>
            </a:r>
            <a:r>
              <a:rPr lang="zh-TW" altLang="en-US" sz="1800">
                <a:solidFill>
                  <a:srgbClr val="0070C0"/>
                </a:solidFill>
              </a:rPr>
              <a:t>超級晶片</a:t>
            </a:r>
            <a:r>
              <a:rPr lang="en-US" altLang="zh-TW" sz="1800">
                <a:solidFill>
                  <a:srgbClr val="0070C0"/>
                </a:solidFill>
              </a:rPr>
              <a:t>(</a:t>
            </a:r>
            <a:r>
              <a:rPr lang="zh-TW" altLang="en-US" sz="1800" b="0">
                <a:solidFill>
                  <a:srgbClr val="0070C0"/>
                </a:solidFill>
              </a:rPr>
              <a:t>可視為</a:t>
            </a:r>
            <a:r>
              <a:rPr lang="en-US" altLang="zh-TW" sz="1800" b="0">
                <a:solidFill>
                  <a:srgbClr val="0070C0"/>
                </a:solidFill>
              </a:rPr>
              <a:t>GB200</a:t>
            </a:r>
            <a:r>
              <a:rPr lang="zh-TW" altLang="en-US" sz="1800" b="0">
                <a:solidFill>
                  <a:srgbClr val="0070C0"/>
                </a:solidFill>
              </a:rPr>
              <a:t>平台的精簡版</a:t>
            </a:r>
            <a:r>
              <a:rPr lang="en-US" altLang="zh-TW" sz="1800">
                <a:solidFill>
                  <a:srgbClr val="0070C0"/>
                </a:solidFill>
              </a:rPr>
              <a:t>)</a:t>
            </a:r>
            <a:r>
              <a:rPr lang="zh-TW" altLang="en-US" sz="1800"/>
              <a:t>、配</a:t>
            </a:r>
            <a:r>
              <a:rPr lang="en-US" altLang="zh-TW" sz="1800"/>
              <a:t>128GB</a:t>
            </a:r>
            <a:r>
              <a:rPr lang="zh-TW" altLang="en-US" sz="1800"/>
              <a:t>統一記憶體售價</a:t>
            </a:r>
            <a:r>
              <a:rPr lang="en-US" altLang="zh-TW" sz="1800"/>
              <a:t>3,000</a:t>
            </a:r>
            <a:r>
              <a:rPr lang="zh-TW" altLang="en-US" sz="1800"/>
              <a:t>美金</a:t>
            </a:r>
          </a:p>
        </p:txBody>
      </p:sp>
      <p:sp>
        <p:nvSpPr>
          <p:cNvPr id="3" name="內容版面配置區 2">
            <a:extLst>
              <a:ext uri="{FF2B5EF4-FFF2-40B4-BE49-F238E27FC236}">
                <a16:creationId xmlns:a16="http://schemas.microsoft.com/office/drawing/2014/main" id="{D76EF8AE-27B5-214F-5D30-A5B92BA80E66}"/>
              </a:ext>
            </a:extLst>
          </p:cNvPr>
          <p:cNvSpPr>
            <a:spLocks noGrp="1"/>
          </p:cNvSpPr>
          <p:nvPr>
            <p:ph idx="1"/>
          </p:nvPr>
        </p:nvSpPr>
        <p:spPr>
          <a:xfrm>
            <a:off x="457200" y="990600"/>
            <a:ext cx="8382000" cy="5181600"/>
          </a:xfrm>
        </p:spPr>
        <p:txBody>
          <a:bodyPr/>
          <a:lstStyle/>
          <a:p>
            <a:r>
              <a:rPr lang="en-US" altLang="zh-TW" sz="2000">
                <a:solidFill>
                  <a:srgbClr val="7030A0"/>
                </a:solidFill>
              </a:rPr>
              <a:t>https://youtu.be/DiZBa6thn5o</a:t>
            </a:r>
            <a:endParaRPr lang="zh-TW" altLang="en-US" sz="2000">
              <a:solidFill>
                <a:srgbClr val="7030A0"/>
              </a:solidFill>
            </a:endParaRPr>
          </a:p>
        </p:txBody>
      </p:sp>
      <p:pic>
        <p:nvPicPr>
          <p:cNvPr id="5" name="圖片 4">
            <a:extLst>
              <a:ext uri="{FF2B5EF4-FFF2-40B4-BE49-F238E27FC236}">
                <a16:creationId xmlns:a16="http://schemas.microsoft.com/office/drawing/2014/main" id="{F502E5E7-F537-295A-7E24-D8AFF990240D}"/>
              </a:ext>
            </a:extLst>
          </p:cNvPr>
          <p:cNvPicPr>
            <a:picLocks noChangeAspect="1"/>
          </p:cNvPicPr>
          <p:nvPr/>
        </p:nvPicPr>
        <p:blipFill>
          <a:blip r:embed="rId2"/>
          <a:stretch>
            <a:fillRect/>
          </a:stretch>
        </p:blipFill>
        <p:spPr>
          <a:xfrm>
            <a:off x="228600" y="1478756"/>
            <a:ext cx="6172200" cy="3510439"/>
          </a:xfrm>
          <a:prstGeom prst="rect">
            <a:avLst/>
          </a:prstGeom>
        </p:spPr>
      </p:pic>
      <p:pic>
        <p:nvPicPr>
          <p:cNvPr id="4" name="圖片 3">
            <a:extLst>
              <a:ext uri="{FF2B5EF4-FFF2-40B4-BE49-F238E27FC236}">
                <a16:creationId xmlns:a16="http://schemas.microsoft.com/office/drawing/2014/main" id="{BC6A670B-0D8A-B4AB-801C-688F1A8B64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1765" l="9950" r="89967">
                        <a14:foregroundMark x1="25753" y1="38529" x2="15552" y2="57059"/>
                        <a14:foregroundMark x1="15552" y1="57059" x2="14298" y2="91765"/>
                        <a14:foregroundMark x1="14298" y1="91765" x2="57943" y2="81176"/>
                        <a14:foregroundMark x1="57943" y1="81176" x2="65134" y2="55735"/>
                        <a14:foregroundMark x1="65134" y1="55735" x2="77508" y2="43971"/>
                        <a14:foregroundMark x1="77508" y1="43971" x2="68144" y2="28676"/>
                        <a14:foregroundMark x1="68144" y1="28676" x2="51421" y2="34412"/>
                        <a14:foregroundMark x1="51421" y1="34412" x2="39716" y2="13088"/>
                        <a14:foregroundMark x1="39716" y1="13088" x2="21321" y2="10735"/>
                        <a14:foregroundMark x1="21321" y1="10735" x2="22324" y2="37206"/>
                        <a14:foregroundMark x1="22324" y1="37206" x2="24916" y2="39118"/>
                      </a14:backgroundRemoval>
                    </a14:imgEffect>
                  </a14:imgLayer>
                </a14:imgProps>
              </a:ext>
            </a:extLst>
          </a:blip>
          <a:stretch>
            <a:fillRect/>
          </a:stretch>
        </p:blipFill>
        <p:spPr>
          <a:xfrm>
            <a:off x="4368352" y="3979334"/>
            <a:ext cx="4229149" cy="2404533"/>
          </a:xfrm>
          <a:prstGeom prst="rect">
            <a:avLst/>
          </a:prstGeom>
        </p:spPr>
      </p:pic>
      <p:sp>
        <p:nvSpPr>
          <p:cNvPr id="7" name="文字方塊 6">
            <a:extLst>
              <a:ext uri="{FF2B5EF4-FFF2-40B4-BE49-F238E27FC236}">
                <a16:creationId xmlns:a16="http://schemas.microsoft.com/office/drawing/2014/main" id="{B7279777-BD79-CD81-50A2-463DD342B0D4}"/>
              </a:ext>
            </a:extLst>
          </p:cNvPr>
          <p:cNvSpPr txBox="1"/>
          <p:nvPr/>
        </p:nvSpPr>
        <p:spPr>
          <a:xfrm>
            <a:off x="0" y="5140146"/>
            <a:ext cx="5032585" cy="1200329"/>
          </a:xfrm>
          <a:prstGeom prst="rect">
            <a:avLst/>
          </a:prstGeom>
          <a:noFill/>
        </p:spPr>
        <p:txBody>
          <a:bodyPr wrap="square">
            <a:spAutoFit/>
          </a:bodyPr>
          <a:lstStyle/>
          <a:p>
            <a:r>
              <a:rPr lang="en-US" altLang="zh-TW" sz="1200" b="0">
                <a:solidFill>
                  <a:srgbClr val="C00000"/>
                </a:solidFill>
              </a:rPr>
              <a:t>Project DIGITS</a:t>
            </a:r>
            <a:r>
              <a:rPr lang="zh-TW" altLang="en-US" sz="1200" b="0"/>
              <a:t>的</a:t>
            </a:r>
            <a:r>
              <a:rPr lang="en-US" altLang="zh-TW" sz="1200" b="0"/>
              <a:t>GB10</a:t>
            </a:r>
            <a:r>
              <a:rPr lang="zh-TW" altLang="en-US" sz="1200" b="0"/>
              <a:t>晶片以</a:t>
            </a:r>
            <a:r>
              <a:rPr lang="en-US" altLang="zh-TW" sz="1200" b="0"/>
              <a:t>20</a:t>
            </a:r>
            <a:r>
              <a:rPr lang="zh-TW" altLang="en-US" sz="1200" b="0"/>
              <a:t>核心的</a:t>
            </a:r>
            <a:r>
              <a:rPr lang="en-US" altLang="zh-TW" sz="1200" b="0"/>
              <a:t>NVIDIA Grace CPU</a:t>
            </a:r>
            <a:r>
              <a:rPr lang="zh-TW" altLang="en-US" sz="1200" b="0"/>
              <a:t>搭配</a:t>
            </a:r>
            <a:r>
              <a:rPr lang="en-US" altLang="zh-TW" sz="1200" b="0">
                <a:solidFill>
                  <a:srgbClr val="C00000"/>
                </a:solidFill>
              </a:rPr>
              <a:t>1PFLOPS FP4 </a:t>
            </a:r>
            <a:r>
              <a:rPr lang="en-US" altLang="zh-TW" sz="1200" b="0"/>
              <a:t>AI</a:t>
            </a:r>
            <a:r>
              <a:rPr lang="zh-TW" altLang="en-US" sz="1200" b="0"/>
              <a:t>性能的</a:t>
            </a:r>
            <a:r>
              <a:rPr lang="en-US" altLang="zh-TW" sz="1200" b="0"/>
              <a:t>Blackwell GPU</a:t>
            </a:r>
            <a:r>
              <a:rPr lang="zh-TW" altLang="en-US" sz="1200" b="0"/>
              <a:t>，兩個</a:t>
            </a:r>
            <a:r>
              <a:rPr lang="en-US" altLang="zh-TW" sz="1200" b="0"/>
              <a:t>Chiplet</a:t>
            </a:r>
            <a:r>
              <a:rPr lang="zh-TW" altLang="en-US" sz="1200" b="0"/>
              <a:t>透過</a:t>
            </a:r>
            <a:r>
              <a:rPr lang="en-US" altLang="zh-TW" sz="1200" b="0"/>
              <a:t>NVLink-C2C</a:t>
            </a:r>
            <a:r>
              <a:rPr lang="zh-TW" altLang="en-US" sz="1200" b="0"/>
              <a:t>連接構成單晶片，並具備高達</a:t>
            </a:r>
            <a:r>
              <a:rPr lang="en-US" altLang="zh-TW" sz="1200" b="0"/>
              <a:t>128GB LPDDR5</a:t>
            </a:r>
            <a:r>
              <a:rPr lang="zh-TW" altLang="en-US" sz="1200" b="0"/>
              <a:t>統一記憶體、</a:t>
            </a:r>
            <a:r>
              <a:rPr lang="en-US" altLang="zh-TW" sz="1200" b="0"/>
              <a:t>4TB SSD</a:t>
            </a:r>
            <a:r>
              <a:rPr lang="zh-TW" altLang="en-US" sz="1200" b="0"/>
              <a:t>；</a:t>
            </a:r>
            <a:endParaRPr lang="en-US" altLang="zh-TW" sz="1200" b="0"/>
          </a:p>
          <a:p>
            <a:r>
              <a:rPr lang="en-US" altLang="zh-TW" sz="1200" b="0"/>
              <a:t>NVIDIA</a:t>
            </a:r>
            <a:r>
              <a:rPr lang="zh-TW" altLang="en-US" sz="1200" b="0"/>
              <a:t>強調</a:t>
            </a:r>
            <a:r>
              <a:rPr lang="en-US" altLang="zh-TW" sz="1200" b="0"/>
              <a:t>CPU</a:t>
            </a:r>
            <a:r>
              <a:rPr lang="zh-TW" altLang="en-US" sz="1200" b="0"/>
              <a:t>部分與在行動晶片有深度技術的聯發科共同合作開發，提供單晶片設計出色的能耗、效能與連接能力，只要一個業界公規的電源連接器就能驅動整套系統。</a:t>
            </a:r>
          </a:p>
        </p:txBody>
      </p:sp>
      <p:sp>
        <p:nvSpPr>
          <p:cNvPr id="9" name="文字方塊 8">
            <a:extLst>
              <a:ext uri="{FF2B5EF4-FFF2-40B4-BE49-F238E27FC236}">
                <a16:creationId xmlns:a16="http://schemas.microsoft.com/office/drawing/2014/main" id="{D89BA124-9045-2FE1-A996-67AAE94B29EE}"/>
              </a:ext>
            </a:extLst>
          </p:cNvPr>
          <p:cNvSpPr txBox="1"/>
          <p:nvPr/>
        </p:nvSpPr>
        <p:spPr>
          <a:xfrm>
            <a:off x="6705600" y="5867400"/>
            <a:ext cx="2517986" cy="461665"/>
          </a:xfrm>
          <a:prstGeom prst="rect">
            <a:avLst/>
          </a:prstGeom>
          <a:noFill/>
        </p:spPr>
        <p:txBody>
          <a:bodyPr wrap="square">
            <a:spAutoFit/>
          </a:bodyPr>
          <a:lstStyle/>
          <a:p>
            <a:r>
              <a:rPr lang="en-US" altLang="zh-TW" sz="1200" b="0">
                <a:solidFill>
                  <a:srgbClr val="C00000"/>
                </a:solidFill>
              </a:rPr>
              <a:t>1PFLOPS</a:t>
            </a:r>
            <a:r>
              <a:rPr lang="zh-TW" altLang="en-US" sz="1200" b="0">
                <a:solidFill>
                  <a:srgbClr val="C00000"/>
                </a:solidFill>
              </a:rPr>
              <a:t>的晶片，其算力比一個</a:t>
            </a:r>
            <a:r>
              <a:rPr lang="en-US" altLang="zh-TW" sz="1200" b="0">
                <a:solidFill>
                  <a:srgbClr val="C00000"/>
                </a:solidFill>
              </a:rPr>
              <a:t>1TLOPS</a:t>
            </a:r>
            <a:r>
              <a:rPr lang="zh-TW" altLang="en-US" sz="1200" b="0">
                <a:solidFill>
                  <a:srgbClr val="C00000"/>
                </a:solidFill>
              </a:rPr>
              <a:t>的晶片強</a:t>
            </a:r>
            <a:r>
              <a:rPr lang="en-US" altLang="zh-TW" sz="1200" b="0">
                <a:solidFill>
                  <a:srgbClr val="C00000"/>
                </a:solidFill>
              </a:rPr>
              <a:t>1000</a:t>
            </a:r>
            <a:r>
              <a:rPr lang="zh-TW" altLang="en-US" sz="1200" b="0">
                <a:solidFill>
                  <a:srgbClr val="C00000"/>
                </a:solidFill>
              </a:rPr>
              <a:t>倍</a:t>
            </a:r>
          </a:p>
        </p:txBody>
      </p:sp>
      <p:pic>
        <p:nvPicPr>
          <p:cNvPr id="17" name="圖片 16">
            <a:extLst>
              <a:ext uri="{FF2B5EF4-FFF2-40B4-BE49-F238E27FC236}">
                <a16:creationId xmlns:a16="http://schemas.microsoft.com/office/drawing/2014/main" id="{0300FA6B-76F2-62CF-7FF6-590AAA7380E6}"/>
              </a:ext>
            </a:extLst>
          </p:cNvPr>
          <p:cNvPicPr>
            <a:picLocks noChangeAspect="1"/>
          </p:cNvPicPr>
          <p:nvPr/>
        </p:nvPicPr>
        <p:blipFill>
          <a:blip r:embed="rId5"/>
          <a:stretch>
            <a:fillRect/>
          </a:stretch>
        </p:blipFill>
        <p:spPr>
          <a:xfrm>
            <a:off x="5698151" y="1063227"/>
            <a:ext cx="3432302" cy="2704440"/>
          </a:xfrm>
          <a:prstGeom prst="rect">
            <a:avLst/>
          </a:prstGeom>
        </p:spPr>
      </p:pic>
      <p:sp>
        <p:nvSpPr>
          <p:cNvPr id="19" name="文字方塊 18">
            <a:extLst>
              <a:ext uri="{FF2B5EF4-FFF2-40B4-BE49-F238E27FC236}">
                <a16:creationId xmlns:a16="http://schemas.microsoft.com/office/drawing/2014/main" id="{D35A70DD-56BC-8466-9DF4-C63D4F0D6CC5}"/>
              </a:ext>
            </a:extLst>
          </p:cNvPr>
          <p:cNvSpPr txBox="1"/>
          <p:nvPr/>
        </p:nvSpPr>
        <p:spPr>
          <a:xfrm>
            <a:off x="1143000" y="1981200"/>
            <a:ext cx="981244" cy="261408"/>
          </a:xfrm>
          <a:prstGeom prst="rect">
            <a:avLst/>
          </a:prstGeom>
          <a:noFill/>
        </p:spPr>
        <p:txBody>
          <a:bodyPr wrap="square">
            <a:spAutoFit/>
          </a:bodyPr>
          <a:lstStyle/>
          <a:p>
            <a:r>
              <a:rPr lang="en-US" altLang="zh-TW" sz="1100" b="0" i="0">
                <a:solidFill>
                  <a:srgbClr val="FFC000"/>
                </a:solidFill>
                <a:effectLst/>
                <a:latin typeface="system-ui"/>
              </a:rPr>
              <a:t>104.4 TFLOPS</a:t>
            </a:r>
            <a:endParaRPr lang="zh-TW" altLang="en-US" sz="1100">
              <a:solidFill>
                <a:srgbClr val="FFC000"/>
              </a:solidFill>
            </a:endParaRPr>
          </a:p>
        </p:txBody>
      </p:sp>
      <p:sp>
        <p:nvSpPr>
          <p:cNvPr id="21" name="文字方塊 20">
            <a:extLst>
              <a:ext uri="{FF2B5EF4-FFF2-40B4-BE49-F238E27FC236}">
                <a16:creationId xmlns:a16="http://schemas.microsoft.com/office/drawing/2014/main" id="{A47EA373-6BB3-C41D-0AB3-90993BE4B85C}"/>
              </a:ext>
            </a:extLst>
          </p:cNvPr>
          <p:cNvSpPr txBox="1"/>
          <p:nvPr/>
        </p:nvSpPr>
        <p:spPr>
          <a:xfrm>
            <a:off x="6532880" y="4119770"/>
            <a:ext cx="2153920" cy="415498"/>
          </a:xfrm>
          <a:prstGeom prst="rect">
            <a:avLst/>
          </a:prstGeom>
          <a:noFill/>
        </p:spPr>
        <p:txBody>
          <a:bodyPr wrap="square">
            <a:spAutoFit/>
          </a:bodyPr>
          <a:lstStyle/>
          <a:p>
            <a:r>
              <a:rPr lang="zh-TW" altLang="en-US" sz="1050"/>
              <a:t>這台</a:t>
            </a:r>
            <a:r>
              <a:rPr lang="en-US" altLang="zh-TW" sz="1050"/>
              <a:t>AI</a:t>
            </a:r>
            <a:r>
              <a:rPr lang="zh-TW" altLang="en-US" sz="1050"/>
              <a:t>超級電腦，售價</a:t>
            </a:r>
            <a:r>
              <a:rPr lang="en-US" altLang="zh-TW" sz="1050"/>
              <a:t>3000</a:t>
            </a:r>
            <a:r>
              <a:rPr lang="zh-TW" altLang="en-US" sz="1050"/>
              <a:t>美元（約合</a:t>
            </a:r>
            <a:r>
              <a:rPr lang="en-US" altLang="zh-TW" sz="1050"/>
              <a:t>10</a:t>
            </a:r>
            <a:r>
              <a:rPr lang="zh-TW" altLang="en-US" sz="1050"/>
              <a:t>萬元台幣）</a:t>
            </a:r>
          </a:p>
        </p:txBody>
      </p:sp>
    </p:spTree>
    <p:extLst>
      <p:ext uri="{BB962C8B-B14F-4D97-AF65-F5344CB8AC3E}">
        <p14:creationId xmlns:p14="http://schemas.microsoft.com/office/powerpoint/2010/main" val="1687318840"/>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00BE6B-6711-E713-19F9-E6053E943958}"/>
              </a:ext>
            </a:extLst>
          </p:cNvPr>
          <p:cNvSpPr>
            <a:spLocks noGrp="1"/>
          </p:cNvSpPr>
          <p:nvPr>
            <p:ph type="title"/>
          </p:nvPr>
        </p:nvSpPr>
        <p:spPr>
          <a:xfrm>
            <a:off x="889000" y="152400"/>
            <a:ext cx="7581900" cy="457200"/>
          </a:xfrm>
        </p:spPr>
        <p:txBody>
          <a:bodyPr/>
          <a:lstStyle/>
          <a:p>
            <a:r>
              <a:rPr lang="en-US" altLang="zh-TW"/>
              <a:t>NVIDIA GB200 NVL72</a:t>
            </a:r>
            <a:endParaRPr lang="zh-TW" altLang="en-US"/>
          </a:p>
        </p:txBody>
      </p:sp>
      <p:sp>
        <p:nvSpPr>
          <p:cNvPr id="3" name="內容版面配置區 2">
            <a:extLst>
              <a:ext uri="{FF2B5EF4-FFF2-40B4-BE49-F238E27FC236}">
                <a16:creationId xmlns:a16="http://schemas.microsoft.com/office/drawing/2014/main" id="{C71506E3-C7CE-698B-E9A9-EAFA988DBD2A}"/>
              </a:ext>
            </a:extLst>
          </p:cNvPr>
          <p:cNvSpPr>
            <a:spLocks noGrp="1"/>
          </p:cNvSpPr>
          <p:nvPr>
            <p:ph idx="1"/>
          </p:nvPr>
        </p:nvSpPr>
        <p:spPr>
          <a:xfrm>
            <a:off x="152400" y="742950"/>
            <a:ext cx="8839200" cy="5410200"/>
          </a:xfrm>
        </p:spPr>
        <p:txBody>
          <a:bodyPr/>
          <a:lstStyle/>
          <a:p>
            <a:r>
              <a:rPr lang="en-US" altLang="zh-TW" sz="1400"/>
              <a:t>GB200 NVL72 </a:t>
            </a:r>
            <a:r>
              <a:rPr lang="zh-TW" altLang="en-US" sz="1400"/>
              <a:t>機架連接 </a:t>
            </a:r>
            <a:r>
              <a:rPr lang="en-US" altLang="zh-TW" sz="1400"/>
              <a:t>36 </a:t>
            </a:r>
            <a:r>
              <a:rPr lang="zh-TW" altLang="en-US" sz="1400"/>
              <a:t>個 </a:t>
            </a:r>
            <a:r>
              <a:rPr lang="en-US" altLang="zh-TW" sz="1400"/>
              <a:t>Grace CPU </a:t>
            </a:r>
            <a:r>
              <a:rPr lang="zh-TW" altLang="en-US" sz="1400"/>
              <a:t>和 </a:t>
            </a:r>
            <a:r>
              <a:rPr lang="en-US" altLang="zh-TW" sz="1400" b="1">
                <a:solidFill>
                  <a:srgbClr val="0070C0"/>
                </a:solidFill>
              </a:rPr>
              <a:t>72 </a:t>
            </a:r>
            <a:r>
              <a:rPr lang="zh-TW" altLang="en-US" sz="1400" b="1">
                <a:solidFill>
                  <a:srgbClr val="0070C0"/>
                </a:solidFill>
              </a:rPr>
              <a:t>個 </a:t>
            </a:r>
            <a:r>
              <a:rPr lang="en-US" altLang="zh-TW" sz="1400" b="1">
                <a:solidFill>
                  <a:srgbClr val="0070C0"/>
                </a:solidFill>
              </a:rPr>
              <a:t>Blackwell GPU</a:t>
            </a:r>
            <a:r>
              <a:rPr lang="zh-TW" altLang="en-US" sz="1400"/>
              <a:t>。 </a:t>
            </a:r>
            <a:r>
              <a:rPr lang="en-US" altLang="zh-TW" sz="1400"/>
              <a:t>GB200 NVL72 </a:t>
            </a:r>
            <a:r>
              <a:rPr lang="zh-TW" altLang="en-US" sz="1400"/>
              <a:t>搭載</a:t>
            </a:r>
            <a:r>
              <a:rPr lang="zh-TW" altLang="en-US" sz="1400" b="1">
                <a:solidFill>
                  <a:srgbClr val="0070C0"/>
                </a:solidFill>
              </a:rPr>
              <a:t>液冷的機架</a:t>
            </a:r>
            <a:r>
              <a:rPr lang="zh-TW" altLang="en-US" sz="1400"/>
              <a:t>級解決方案，擁有 </a:t>
            </a:r>
            <a:r>
              <a:rPr lang="en-US" altLang="zh-TW" sz="1400"/>
              <a:t>72 </a:t>
            </a:r>
            <a:r>
              <a:rPr lang="zh-TW" altLang="en-US" sz="1400"/>
              <a:t>個使用 </a:t>
            </a:r>
            <a:r>
              <a:rPr lang="en-US" altLang="zh-TW" sz="1400"/>
              <a:t>NVLink </a:t>
            </a:r>
            <a:r>
              <a:rPr lang="zh-TW" altLang="en-US" sz="1400"/>
              <a:t>互聯的 </a:t>
            </a:r>
            <a:r>
              <a:rPr lang="en-US" altLang="zh-TW" sz="1400"/>
              <a:t>GPU</a:t>
            </a:r>
            <a:r>
              <a:rPr lang="zh-TW" altLang="en-US" sz="1400"/>
              <a:t>，能夠作為單一大型的 </a:t>
            </a:r>
            <a:r>
              <a:rPr lang="en-US" altLang="zh-TW" sz="1400"/>
              <a:t>GPU </a:t>
            </a:r>
            <a:r>
              <a:rPr lang="zh-TW" altLang="en-US" sz="1400"/>
              <a:t>使用，並為擁有</a:t>
            </a:r>
            <a:r>
              <a:rPr lang="zh-TW" altLang="en-US" sz="1400" b="1"/>
              <a:t>兆級參數的 </a:t>
            </a:r>
            <a:r>
              <a:rPr lang="en-US" altLang="zh-TW" sz="1400" b="1"/>
              <a:t>LLM </a:t>
            </a:r>
            <a:r>
              <a:rPr lang="zh-TW" altLang="en-US" sz="1400"/>
              <a:t>提供 </a:t>
            </a:r>
            <a:r>
              <a:rPr lang="en-US" altLang="zh-TW" sz="1400"/>
              <a:t>30 </a:t>
            </a:r>
            <a:r>
              <a:rPr lang="zh-TW" altLang="en-US" sz="1400"/>
              <a:t>倍的即時推論速度。</a:t>
            </a:r>
          </a:p>
          <a:p>
            <a:r>
              <a:rPr lang="en-US" altLang="zh-TW" sz="1400"/>
              <a:t>GB200 Grace Blackwell </a:t>
            </a:r>
            <a:r>
              <a:rPr lang="zh-TW" altLang="en-US" sz="1400"/>
              <a:t>超級晶片是 </a:t>
            </a:r>
            <a:r>
              <a:rPr lang="en-US" altLang="zh-TW" sz="1400"/>
              <a:t>NVIDIA GB200 NVL72 </a:t>
            </a:r>
            <a:r>
              <a:rPr lang="zh-TW" altLang="en-US" sz="1400"/>
              <a:t>的關鍵元件，使用 </a:t>
            </a:r>
            <a:r>
              <a:rPr lang="en-US" altLang="zh-TW" sz="1400"/>
              <a:t>NVIDIA® NVLink®-C2C </a:t>
            </a:r>
            <a:r>
              <a:rPr lang="zh-TW" altLang="en-US" sz="1400"/>
              <a:t>連接兩個高效能的 </a:t>
            </a:r>
            <a:r>
              <a:rPr lang="en-US" altLang="zh-TW" sz="1400"/>
              <a:t>NVIDIA Blackwell Tensor Core GPU </a:t>
            </a:r>
            <a:r>
              <a:rPr lang="zh-TW" altLang="en-US" sz="1400"/>
              <a:t>和一個 </a:t>
            </a:r>
            <a:r>
              <a:rPr lang="en-US" altLang="zh-TW" sz="1400"/>
              <a:t>NVIDIA Grace CPU</a:t>
            </a:r>
            <a:r>
              <a:rPr lang="zh-TW" altLang="en-US" sz="1400"/>
              <a:t>。</a:t>
            </a:r>
          </a:p>
        </p:txBody>
      </p:sp>
      <p:pic>
        <p:nvPicPr>
          <p:cNvPr id="4" name="圖片 3">
            <a:extLst>
              <a:ext uri="{FF2B5EF4-FFF2-40B4-BE49-F238E27FC236}">
                <a16:creationId xmlns:a16="http://schemas.microsoft.com/office/drawing/2014/main" id="{3CBEDCEB-1C1E-44CC-15DE-A3C991800793}"/>
              </a:ext>
            </a:extLst>
          </p:cNvPr>
          <p:cNvPicPr>
            <a:picLocks noChangeAspect="1"/>
          </p:cNvPicPr>
          <p:nvPr/>
        </p:nvPicPr>
        <p:blipFill>
          <a:blip r:embed="rId2"/>
          <a:stretch>
            <a:fillRect/>
          </a:stretch>
        </p:blipFill>
        <p:spPr>
          <a:xfrm>
            <a:off x="455506" y="2133600"/>
            <a:ext cx="4862286" cy="2552700"/>
          </a:xfrm>
          <a:prstGeom prst="rect">
            <a:avLst/>
          </a:prstGeom>
        </p:spPr>
      </p:pic>
      <p:sp>
        <p:nvSpPr>
          <p:cNvPr id="6" name="文字方塊 5">
            <a:extLst>
              <a:ext uri="{FF2B5EF4-FFF2-40B4-BE49-F238E27FC236}">
                <a16:creationId xmlns:a16="http://schemas.microsoft.com/office/drawing/2014/main" id="{AE1A0DFF-1F71-A7CC-31B5-1B27FC069ED1}"/>
              </a:ext>
            </a:extLst>
          </p:cNvPr>
          <p:cNvSpPr txBox="1"/>
          <p:nvPr/>
        </p:nvSpPr>
        <p:spPr>
          <a:xfrm>
            <a:off x="600650" y="4953000"/>
            <a:ext cx="4575386" cy="1354217"/>
          </a:xfrm>
          <a:prstGeom prst="rect">
            <a:avLst/>
          </a:prstGeom>
          <a:noFill/>
        </p:spPr>
        <p:txBody>
          <a:bodyPr wrap="square">
            <a:spAutoFit/>
          </a:bodyPr>
          <a:lstStyle/>
          <a:p>
            <a:r>
              <a:rPr lang="zh-TW" altLang="en-US" sz="1000" b="0" i="0" u="none" strike="noStrike">
                <a:effectLst/>
                <a:latin typeface="Arial" panose="020B0604020202020204" pitchFamily="34" charset="0"/>
                <a:hlinkClick r:id="rId3"/>
              </a:rPr>
              <a:t>輝達</a:t>
            </a:r>
            <a:r>
              <a:rPr lang="en-US" altLang="zh-TW" sz="1000" b="0" i="0" u="none" strike="noStrike">
                <a:effectLst/>
                <a:latin typeface="Arial" panose="020B0604020202020204" pitchFamily="34" charset="0"/>
                <a:hlinkClick r:id="rId3"/>
              </a:rPr>
              <a:t>GB200</a:t>
            </a:r>
            <a:r>
              <a:rPr lang="zh-TW" altLang="en-US" sz="1000" b="0" i="0" u="none" strike="noStrike">
                <a:effectLst/>
                <a:latin typeface="Arial" panose="020B0604020202020204" pitchFamily="34" charset="0"/>
                <a:hlinkClick r:id="rId3"/>
              </a:rPr>
              <a:t>第一個出貨劉揚偉</a:t>
            </a:r>
            <a:r>
              <a:rPr lang="en-US" altLang="zh-TW" sz="1000" b="0" i="0" u="none" strike="noStrike">
                <a:effectLst/>
                <a:latin typeface="Arial" panose="020B0604020202020204" pitchFamily="34" charset="0"/>
                <a:hlinkClick r:id="rId3"/>
              </a:rPr>
              <a:t>:</a:t>
            </a:r>
            <a:r>
              <a:rPr lang="zh-TW" altLang="en-US" sz="1000" b="0" i="0" u="none" strike="noStrike">
                <a:effectLst/>
                <a:latin typeface="Arial" panose="020B0604020202020204" pitchFamily="34" charset="0"/>
                <a:hlinkClick r:id="rId3"/>
              </a:rPr>
              <a:t>鴻海準備好了劉揚偉聊</a:t>
            </a:r>
            <a:r>
              <a:rPr lang="en-US" altLang="zh-TW" sz="1000" b="0" i="0" u="none" strike="noStrike">
                <a:effectLst/>
                <a:latin typeface="Arial" panose="020B0604020202020204" pitchFamily="34" charset="0"/>
                <a:hlinkClick r:id="rId3"/>
              </a:rPr>
              <a:t>AI</a:t>
            </a:r>
            <a:r>
              <a:rPr lang="zh-TW" altLang="en-US" sz="1000" b="0" i="0" u="none" strike="noStrike">
                <a:effectLst/>
                <a:latin typeface="Arial" panose="020B0604020202020204" pitchFamily="34" charset="0"/>
                <a:hlinkClick r:id="rId3"/>
              </a:rPr>
              <a:t>革命</a:t>
            </a:r>
          </a:p>
          <a:p>
            <a:r>
              <a:rPr lang="en-US" altLang="zh-TW" sz="1000" b="0" i="0" u="none" strike="noStrike">
                <a:effectLst/>
                <a:latin typeface="Arial" panose="020B0604020202020204" pitchFamily="34" charset="0"/>
                <a:hlinkClick r:id="rId4"/>
              </a:rPr>
              <a:t>AI</a:t>
            </a:r>
            <a:r>
              <a:rPr lang="zh-TW" altLang="en-US" sz="1000" b="0" i="0" u="none" strike="noStrike">
                <a:effectLst/>
                <a:latin typeface="Arial" panose="020B0604020202020204" pitchFamily="34" charset="0"/>
                <a:hlinkClick r:id="rId4"/>
              </a:rPr>
              <a:t>伺服器</a:t>
            </a:r>
            <a:r>
              <a:rPr lang="en-US" altLang="zh-TW" sz="1000" b="0" i="0" u="none" strike="noStrike">
                <a:effectLst/>
                <a:latin typeface="Arial" panose="020B0604020202020204" pitchFamily="34" charset="0"/>
                <a:hlinkClick r:id="rId4"/>
              </a:rPr>
              <a:t>7500</a:t>
            </a:r>
            <a:r>
              <a:rPr lang="zh-TW" altLang="en-US" sz="1000" b="0" i="0" u="none" strike="noStrike">
                <a:effectLst/>
                <a:latin typeface="Arial" panose="020B0604020202020204" pitchFamily="34" charset="0"/>
                <a:hlinkClick r:id="rId4"/>
              </a:rPr>
              <a:t>億大餅誰是</a:t>
            </a:r>
            <a:r>
              <a:rPr lang="en-US" altLang="zh-TW" sz="1000" b="0" i="0" u="none" strike="noStrike">
                <a:effectLst/>
                <a:latin typeface="Arial" panose="020B0604020202020204" pitchFamily="34" charset="0"/>
                <a:hlinkClick r:id="rId4"/>
              </a:rPr>
              <a:t>GB200</a:t>
            </a:r>
            <a:r>
              <a:rPr lang="zh-TW" altLang="en-US" sz="1000" b="0" i="0" u="none" strike="noStrike">
                <a:effectLst/>
                <a:latin typeface="Arial" panose="020B0604020202020204" pitchFamily="34" charset="0"/>
                <a:hlinkClick r:id="rId4"/>
              </a:rPr>
              <a:t>機櫃悍將</a:t>
            </a:r>
          </a:p>
          <a:p>
            <a:endParaRPr lang="en-US" altLang="zh-TW" sz="1050" b="0"/>
          </a:p>
          <a:p>
            <a:r>
              <a:rPr lang="zh-TW" altLang="en-US" sz="1050" b="0"/>
              <a:t>市場傳</a:t>
            </a:r>
            <a:r>
              <a:rPr lang="en-US" altLang="zh-TW" sz="1050" b="0"/>
              <a:t>GB200</a:t>
            </a:r>
            <a:r>
              <a:rPr lang="zh-TW" altLang="en-US" sz="1050" b="0"/>
              <a:t>出貨延遲黃仁勳出面闢謠</a:t>
            </a:r>
            <a:r>
              <a:rPr lang="en-US" altLang="zh-TW" sz="1050" b="0"/>
              <a:t>"</a:t>
            </a:r>
            <a:r>
              <a:rPr lang="zh-TW" altLang="en-US" sz="1050" b="0"/>
              <a:t>生產順利</a:t>
            </a:r>
            <a:r>
              <a:rPr lang="en-US" altLang="zh-TW" sz="1050" b="0"/>
              <a:t>" </a:t>
            </a:r>
            <a:r>
              <a:rPr lang="zh-TW" altLang="en-US" sz="1050" b="0"/>
              <a:t>下季可望出貨</a:t>
            </a:r>
            <a:endParaRPr lang="en-US" altLang="zh-TW" sz="1050" b="0"/>
          </a:p>
          <a:p>
            <a:r>
              <a:rPr lang="en-US" altLang="zh-TW" sz="1050" b="0">
                <a:hlinkClick r:id="rId5"/>
              </a:rPr>
              <a:t>https://youtu.be/OrQJ_l9N8aE</a:t>
            </a:r>
            <a:endParaRPr lang="en-US" altLang="zh-TW" sz="1050" b="0"/>
          </a:p>
          <a:p>
            <a:r>
              <a:rPr lang="zh-TW" altLang="en-US" sz="1000" b="0" i="0" u="none" strike="noStrike">
                <a:effectLst/>
                <a:latin typeface="Arial" panose="020B0604020202020204" pitchFamily="34" charset="0"/>
                <a:hlinkClick r:id="rId6"/>
              </a:rPr>
              <a:t>黃仁勳</a:t>
            </a:r>
            <a:r>
              <a:rPr lang="en-US" altLang="zh-TW" sz="1000" b="0" i="0" u="none" strike="noStrike">
                <a:effectLst/>
                <a:latin typeface="Arial" panose="020B0604020202020204" pitchFamily="34" charset="0"/>
                <a:hlinkClick r:id="rId6"/>
              </a:rPr>
              <a:t>1</a:t>
            </a:r>
            <a:r>
              <a:rPr lang="zh-TW" altLang="en-US" sz="1000" b="0" i="0" u="none" strike="noStrike">
                <a:effectLst/>
                <a:latin typeface="Arial" panose="020B0604020202020204" pitchFamily="34" charset="0"/>
                <a:hlinkClick r:id="rId6"/>
              </a:rPr>
              <a:t>月登台！最新專訪喊</a:t>
            </a:r>
            <a:r>
              <a:rPr lang="en-US" altLang="zh-TW" sz="1000" b="0" i="0" u="none" strike="noStrike">
                <a:effectLst/>
                <a:latin typeface="Arial" panose="020B0604020202020204" pitchFamily="34" charset="0"/>
                <a:hlinkClick r:id="rId6"/>
              </a:rPr>
              <a:t>:GB200</a:t>
            </a:r>
            <a:r>
              <a:rPr lang="zh-TW" altLang="en-US" sz="1000" b="0" i="0" u="none" strike="noStrike">
                <a:effectLst/>
                <a:latin typeface="Arial" panose="020B0604020202020204" pitchFamily="34" charset="0"/>
                <a:hlinkClick r:id="rId6"/>
              </a:rPr>
              <a:t>生產順利</a:t>
            </a:r>
          </a:p>
          <a:p>
            <a:r>
              <a:rPr lang="en-US" altLang="zh-TW" sz="1000" b="0" i="0" u="none" strike="noStrike">
                <a:effectLst/>
                <a:latin typeface="Arial" panose="020B0604020202020204" pitchFamily="34" charset="0"/>
                <a:hlinkClick r:id="rId4"/>
              </a:rPr>
              <a:t> </a:t>
            </a:r>
            <a:endParaRPr lang="zh-TW" altLang="en-US" sz="1000" b="0" i="0" u="none" strike="noStrike">
              <a:effectLst/>
              <a:latin typeface="Arial" panose="020B0604020202020204" pitchFamily="34" charset="0"/>
              <a:hlinkClick r:id="rId4"/>
            </a:endParaRPr>
          </a:p>
          <a:p>
            <a:endParaRPr lang="zh-TW" altLang="en-US" sz="1050" b="0"/>
          </a:p>
        </p:txBody>
      </p:sp>
      <p:sp>
        <p:nvSpPr>
          <p:cNvPr id="8" name="文字方塊 7">
            <a:extLst>
              <a:ext uri="{FF2B5EF4-FFF2-40B4-BE49-F238E27FC236}">
                <a16:creationId xmlns:a16="http://schemas.microsoft.com/office/drawing/2014/main" id="{43A6EA5F-99FA-F73C-EFA8-96DBEC941E8D}"/>
              </a:ext>
            </a:extLst>
          </p:cNvPr>
          <p:cNvSpPr txBox="1"/>
          <p:nvPr/>
        </p:nvSpPr>
        <p:spPr>
          <a:xfrm>
            <a:off x="5326259" y="2667000"/>
            <a:ext cx="3589141" cy="923330"/>
          </a:xfrm>
          <a:prstGeom prst="rect">
            <a:avLst/>
          </a:prstGeom>
          <a:noFill/>
        </p:spPr>
        <p:txBody>
          <a:bodyPr wrap="square">
            <a:spAutoFit/>
          </a:bodyPr>
          <a:lstStyle/>
          <a:p>
            <a:r>
              <a:rPr lang="en-US" altLang="zh-TW" sz="1800">
                <a:solidFill>
                  <a:srgbClr val="0070C0"/>
                </a:solidFill>
                <a:hlinkClick r:id="rId7"/>
              </a:rPr>
              <a:t>https://youtu.be/Hs2yXBlEIWs</a:t>
            </a:r>
            <a:endParaRPr lang="en-US" altLang="zh-TW" sz="1800">
              <a:solidFill>
                <a:srgbClr val="0070C0"/>
              </a:solidFill>
            </a:endParaRPr>
          </a:p>
          <a:p>
            <a:endParaRPr lang="en-US" altLang="zh-TW" sz="1800">
              <a:solidFill>
                <a:srgbClr val="0070C0"/>
              </a:solidFill>
            </a:endParaRPr>
          </a:p>
          <a:p>
            <a:r>
              <a:rPr lang="en-US" altLang="zh-TW" sz="1800">
                <a:solidFill>
                  <a:srgbClr val="0070C0"/>
                </a:solidFill>
              </a:rPr>
              <a:t>https://youtu.be/Zpz8UYDbAHs</a:t>
            </a:r>
            <a:endParaRPr lang="zh-TW" altLang="en-US" sz="1800">
              <a:solidFill>
                <a:srgbClr val="0070C0"/>
              </a:solidFill>
            </a:endParaRPr>
          </a:p>
        </p:txBody>
      </p:sp>
      <p:sp>
        <p:nvSpPr>
          <p:cNvPr id="10" name="文字方塊 9">
            <a:extLst>
              <a:ext uri="{FF2B5EF4-FFF2-40B4-BE49-F238E27FC236}">
                <a16:creationId xmlns:a16="http://schemas.microsoft.com/office/drawing/2014/main" id="{E5C3F945-26A1-4769-8FD8-2EAD825BF709}"/>
              </a:ext>
            </a:extLst>
          </p:cNvPr>
          <p:cNvSpPr txBox="1"/>
          <p:nvPr/>
        </p:nvSpPr>
        <p:spPr>
          <a:xfrm>
            <a:off x="5405483" y="4114800"/>
            <a:ext cx="3356670" cy="1785104"/>
          </a:xfrm>
          <a:prstGeom prst="rect">
            <a:avLst/>
          </a:prstGeom>
          <a:noFill/>
        </p:spPr>
        <p:txBody>
          <a:bodyPr wrap="square">
            <a:spAutoFit/>
          </a:bodyPr>
          <a:lstStyle/>
          <a:p>
            <a:r>
              <a:rPr lang="zh-TW" altLang="en-US" sz="1100" b="0" i="0">
                <a:solidFill>
                  <a:srgbClr val="242424"/>
                </a:solidFill>
                <a:effectLst/>
                <a:latin typeface="source-serif-pro"/>
              </a:rPr>
              <a:t>原本的規劃是，</a:t>
            </a:r>
            <a:r>
              <a:rPr lang="en-US" altLang="zh-TW" sz="1100" b="0" i="0">
                <a:solidFill>
                  <a:srgbClr val="242424"/>
                </a:solidFill>
                <a:effectLst/>
                <a:latin typeface="source-serif-pro"/>
              </a:rPr>
              <a:t>GB200</a:t>
            </a:r>
            <a:r>
              <a:rPr lang="zh-TW" altLang="en-US" sz="1100" b="0" i="0">
                <a:solidFill>
                  <a:srgbClr val="242424"/>
                </a:solidFill>
                <a:effectLst/>
                <a:latin typeface="source-serif-pro"/>
              </a:rPr>
              <a:t>有三個案子（</a:t>
            </a:r>
            <a:r>
              <a:rPr lang="en-US" altLang="zh-TW" sz="1100" b="0" i="0">
                <a:solidFill>
                  <a:srgbClr val="242424"/>
                </a:solidFill>
                <a:effectLst/>
                <a:latin typeface="source-serif-pro"/>
              </a:rPr>
              <a:t>NVL36</a:t>
            </a:r>
            <a:r>
              <a:rPr lang="zh-TW" altLang="en-US" sz="1100" b="0" i="0">
                <a:solidFill>
                  <a:srgbClr val="242424"/>
                </a:solidFill>
                <a:effectLst/>
                <a:latin typeface="source-serif-pro"/>
              </a:rPr>
              <a:t>、</a:t>
            </a:r>
            <a:r>
              <a:rPr lang="en-US" altLang="zh-TW" sz="1100" b="0" i="0">
                <a:solidFill>
                  <a:srgbClr val="242424"/>
                </a:solidFill>
                <a:effectLst/>
                <a:latin typeface="source-serif-pro"/>
              </a:rPr>
              <a:t>NVL72</a:t>
            </a:r>
            <a:r>
              <a:rPr lang="zh-TW" altLang="en-US" sz="1100" b="0" i="0">
                <a:solidFill>
                  <a:srgbClr val="242424"/>
                </a:solidFill>
                <a:effectLst/>
                <a:latin typeface="source-serif-pro"/>
              </a:rPr>
              <a:t>、</a:t>
            </a:r>
            <a:r>
              <a:rPr lang="en-US" altLang="zh-TW" sz="1100" b="0" i="0">
                <a:solidFill>
                  <a:srgbClr val="242424"/>
                </a:solidFill>
                <a:effectLst/>
                <a:latin typeface="source-serif-pro"/>
              </a:rPr>
              <a:t>NVL36*2</a:t>
            </a:r>
            <a:r>
              <a:rPr lang="zh-TW" altLang="en-US" sz="1100" b="0" i="0">
                <a:solidFill>
                  <a:srgbClr val="242424"/>
                </a:solidFill>
                <a:effectLst/>
                <a:latin typeface="source-serif-pro"/>
              </a:rPr>
              <a:t>）同時開發中</a:t>
            </a:r>
            <a:r>
              <a:rPr lang="en-US" altLang="zh-TW" sz="1100" b="0" i="0">
                <a:solidFill>
                  <a:srgbClr val="242424"/>
                </a:solidFill>
                <a:effectLst/>
                <a:latin typeface="source-serif-pro"/>
              </a:rPr>
              <a:t>,</a:t>
            </a:r>
            <a:r>
              <a:rPr lang="zh-TW" altLang="en-US" sz="1100" b="0" i="0">
                <a:solidFill>
                  <a:srgbClr val="242424"/>
                </a:solidFill>
                <a:effectLst/>
                <a:latin typeface="source-serif-pro"/>
              </a:rPr>
              <a:t>後來</a:t>
            </a:r>
            <a:r>
              <a:rPr lang="zh-TW" altLang="en-US" sz="1050" b="1" i="1">
                <a:solidFill>
                  <a:srgbClr val="242424"/>
                </a:solidFill>
                <a:effectLst/>
                <a:latin typeface="source-serif-pro"/>
              </a:rPr>
              <a:t>取消</a:t>
            </a:r>
            <a:r>
              <a:rPr lang="en-US" altLang="zh-TW" sz="1050" b="1" i="1">
                <a:solidFill>
                  <a:srgbClr val="242424"/>
                </a:solidFill>
                <a:effectLst/>
                <a:latin typeface="source-serif-pro"/>
              </a:rPr>
              <a:t>NVL36*2</a:t>
            </a:r>
            <a:endParaRPr lang="en-US" altLang="zh-TW" sz="1100" b="0" i="0">
              <a:solidFill>
                <a:srgbClr val="242424"/>
              </a:solidFill>
              <a:effectLst/>
              <a:latin typeface="source-serif-pro"/>
            </a:endParaRPr>
          </a:p>
          <a:p>
            <a:pPr marL="171450" indent="-171450">
              <a:buFont typeface="Arial" panose="020B0604020202020204" pitchFamily="34" charset="0"/>
              <a:buChar char="•"/>
            </a:pPr>
            <a:r>
              <a:rPr lang="en-US" altLang="zh-TW" sz="1100" b="0">
                <a:solidFill>
                  <a:srgbClr val="242424"/>
                </a:solidFill>
                <a:latin typeface="source-serif-pro"/>
              </a:rPr>
              <a:t>NVL72</a:t>
            </a:r>
            <a:r>
              <a:rPr lang="zh-TW" altLang="en-US" sz="1100" b="0">
                <a:solidFill>
                  <a:srgbClr val="242424"/>
                </a:solidFill>
                <a:latin typeface="source-serif-pro"/>
              </a:rPr>
              <a:t>節省資料中心空間。</a:t>
            </a:r>
            <a:r>
              <a:rPr lang="en-US" altLang="zh-TW" sz="1100" b="0">
                <a:solidFill>
                  <a:srgbClr val="242424"/>
                </a:solidFill>
                <a:latin typeface="source-serif-pro"/>
              </a:rPr>
              <a:t>NVL72</a:t>
            </a:r>
            <a:r>
              <a:rPr lang="zh-TW" altLang="en-US" sz="1100" b="0">
                <a:solidFill>
                  <a:srgbClr val="242424"/>
                </a:solidFill>
                <a:latin typeface="source-serif-pro"/>
              </a:rPr>
              <a:t>若能妥善解決</a:t>
            </a:r>
            <a:r>
              <a:rPr lang="en-US" altLang="zh-TW" sz="1100" b="0">
                <a:solidFill>
                  <a:srgbClr val="242424"/>
                </a:solidFill>
                <a:latin typeface="source-serif-pro"/>
              </a:rPr>
              <a:t>Sidecar</a:t>
            </a:r>
            <a:r>
              <a:rPr lang="zh-TW" altLang="en-US" sz="1100" b="0">
                <a:solidFill>
                  <a:srgbClr val="242424"/>
                </a:solidFill>
                <a:latin typeface="source-serif-pro"/>
              </a:rPr>
              <a:t>的散熱設計挑戰，會比</a:t>
            </a:r>
            <a:r>
              <a:rPr lang="en-US" altLang="zh-TW" sz="1100" b="0">
                <a:solidFill>
                  <a:srgbClr val="242424"/>
                </a:solidFill>
                <a:latin typeface="source-serif-pro"/>
              </a:rPr>
              <a:t>NVL36*2</a:t>
            </a:r>
            <a:r>
              <a:rPr lang="zh-TW" altLang="en-US" sz="1100" b="0">
                <a:solidFill>
                  <a:srgbClr val="242424"/>
                </a:solidFill>
                <a:latin typeface="source-serif-pro"/>
              </a:rPr>
              <a:t>少一個機櫃，提升資料中心空間效率。</a:t>
            </a:r>
          </a:p>
          <a:p>
            <a:pPr marL="171450" indent="-171450">
              <a:buFont typeface="Arial" panose="020B0604020202020204" pitchFamily="34" charset="0"/>
              <a:buChar char="•"/>
            </a:pPr>
            <a:r>
              <a:rPr lang="en-US" altLang="zh-TW" sz="1100" b="0">
                <a:solidFill>
                  <a:srgbClr val="242424"/>
                </a:solidFill>
                <a:latin typeface="source-serif-pro"/>
              </a:rPr>
              <a:t>NVL72</a:t>
            </a:r>
            <a:r>
              <a:rPr lang="zh-TW" altLang="en-US" sz="1100" b="0">
                <a:solidFill>
                  <a:srgbClr val="242424"/>
                </a:solidFill>
                <a:latin typeface="source-serif-pro"/>
              </a:rPr>
              <a:t>的推理效率較佳。受益於軟體可平行化設計 </a:t>
            </a:r>
            <a:r>
              <a:rPr lang="en-US" altLang="zh-TW" sz="1100" b="0">
                <a:solidFill>
                  <a:srgbClr val="242424"/>
                </a:solidFill>
                <a:latin typeface="source-serif-pro"/>
              </a:rPr>
              <a:t>(Parallelizable design)</a:t>
            </a:r>
            <a:r>
              <a:rPr lang="zh-TW" altLang="en-US" sz="1100" b="0">
                <a:solidFill>
                  <a:srgbClr val="242424"/>
                </a:solidFill>
                <a:latin typeface="source-serif-pro"/>
              </a:rPr>
              <a:t>，</a:t>
            </a:r>
            <a:r>
              <a:rPr lang="en-US" altLang="zh-TW" sz="1100" b="0">
                <a:solidFill>
                  <a:srgbClr val="242424"/>
                </a:solidFill>
                <a:latin typeface="source-serif-pro"/>
              </a:rPr>
              <a:t>NVL72</a:t>
            </a:r>
            <a:r>
              <a:rPr lang="zh-TW" altLang="en-US" sz="1100" b="0">
                <a:solidFill>
                  <a:srgbClr val="242424"/>
                </a:solidFill>
                <a:latin typeface="source-serif-pro"/>
              </a:rPr>
              <a:t>與</a:t>
            </a:r>
            <a:r>
              <a:rPr lang="en-US" altLang="zh-TW" sz="1100" b="0">
                <a:solidFill>
                  <a:srgbClr val="242424"/>
                </a:solidFill>
                <a:latin typeface="source-serif-pro"/>
              </a:rPr>
              <a:t>NVL36*2</a:t>
            </a:r>
            <a:r>
              <a:rPr lang="zh-TW" altLang="en-US" sz="1100" b="0">
                <a:solidFill>
                  <a:srgbClr val="242424"/>
                </a:solidFill>
                <a:latin typeface="source-serif-pro"/>
              </a:rPr>
              <a:t>在</a:t>
            </a:r>
            <a:r>
              <a:rPr lang="en-US" altLang="zh-TW" sz="1100" b="0">
                <a:solidFill>
                  <a:srgbClr val="242424"/>
                </a:solidFill>
                <a:latin typeface="source-serif-pro"/>
              </a:rPr>
              <a:t>AI LLM</a:t>
            </a:r>
            <a:r>
              <a:rPr lang="zh-TW" altLang="en-US" sz="1100" b="0">
                <a:solidFill>
                  <a:srgbClr val="242424"/>
                </a:solidFill>
                <a:latin typeface="source-serif-pro"/>
              </a:rPr>
              <a:t>訓練結果差異不大。</a:t>
            </a:r>
            <a:endParaRPr lang="en-US" altLang="zh-TW" sz="1100" b="0">
              <a:solidFill>
                <a:srgbClr val="242424"/>
              </a:solidFill>
              <a:latin typeface="source-serif-pro"/>
            </a:endParaRPr>
          </a:p>
          <a:p>
            <a:pPr marL="171450" indent="-171450">
              <a:buFont typeface="Arial" panose="020B0604020202020204" pitchFamily="34" charset="0"/>
              <a:buChar char="•"/>
            </a:pPr>
            <a:r>
              <a:rPr lang="zh-TW" altLang="en-US" sz="1100" b="0">
                <a:solidFill>
                  <a:srgbClr val="242424"/>
                </a:solidFill>
                <a:latin typeface="source-serif-pro"/>
              </a:rPr>
              <a:t>但在非或不易平行化設計的推理過程中 </a:t>
            </a:r>
            <a:r>
              <a:rPr lang="en-US" altLang="zh-TW" sz="1100" b="0">
                <a:solidFill>
                  <a:srgbClr val="242424"/>
                </a:solidFill>
                <a:latin typeface="source-serif-pro"/>
              </a:rPr>
              <a:t>(</a:t>
            </a:r>
            <a:r>
              <a:rPr lang="zh-TW" altLang="en-US" sz="1100" b="0">
                <a:solidFill>
                  <a:srgbClr val="242424"/>
                </a:solidFill>
                <a:latin typeface="source-serif-pro"/>
              </a:rPr>
              <a:t>如自回歸模型</a:t>
            </a:r>
            <a:r>
              <a:rPr lang="en-US" altLang="zh-TW" sz="1100" b="0">
                <a:solidFill>
                  <a:srgbClr val="242424"/>
                </a:solidFill>
                <a:latin typeface="source-serif-pro"/>
              </a:rPr>
              <a:t>)</a:t>
            </a:r>
            <a:r>
              <a:rPr lang="zh-TW" altLang="en-US" sz="1100" b="0">
                <a:solidFill>
                  <a:srgbClr val="242424"/>
                </a:solidFill>
                <a:latin typeface="source-serif-pro"/>
              </a:rPr>
              <a:t>，</a:t>
            </a:r>
            <a:r>
              <a:rPr lang="en-US" altLang="zh-TW" sz="1100" b="0">
                <a:solidFill>
                  <a:srgbClr val="242424"/>
                </a:solidFill>
                <a:latin typeface="source-serif-pro"/>
              </a:rPr>
              <a:t>NVL72</a:t>
            </a:r>
            <a:r>
              <a:rPr lang="zh-TW" altLang="en-US" sz="1100" b="0">
                <a:solidFill>
                  <a:srgbClr val="242424"/>
                </a:solidFill>
                <a:latin typeface="source-serif-pro"/>
              </a:rPr>
              <a:t>的表現較容易優於</a:t>
            </a:r>
            <a:r>
              <a:rPr lang="en-US" altLang="zh-TW" sz="1100" b="0">
                <a:solidFill>
                  <a:srgbClr val="242424"/>
                </a:solidFill>
                <a:latin typeface="source-serif-pro"/>
              </a:rPr>
              <a:t>NVL36*2</a:t>
            </a:r>
            <a:r>
              <a:rPr lang="zh-TW" altLang="en-US" sz="1100" b="0">
                <a:solidFill>
                  <a:srgbClr val="242424"/>
                </a:solidFill>
                <a:latin typeface="source-serif-pro"/>
              </a:rPr>
              <a:t>。</a:t>
            </a:r>
          </a:p>
        </p:txBody>
      </p:sp>
    </p:spTree>
    <p:extLst>
      <p:ext uri="{BB962C8B-B14F-4D97-AF65-F5344CB8AC3E}">
        <p14:creationId xmlns:p14="http://schemas.microsoft.com/office/powerpoint/2010/main" val="2368638648"/>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8CE9C3-6ACE-BCF0-1677-A40BB585996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02B9789-87ED-8764-0AF7-CB3E76A6BFCF}"/>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7684BD19-1D59-E0B6-5317-E22696C9027A}"/>
              </a:ext>
            </a:extLst>
          </p:cNvPr>
          <p:cNvPicPr>
            <a:picLocks noChangeAspect="1"/>
          </p:cNvPicPr>
          <p:nvPr/>
        </p:nvPicPr>
        <p:blipFill>
          <a:blip r:embed="rId2"/>
          <a:stretch>
            <a:fillRect/>
          </a:stretch>
        </p:blipFill>
        <p:spPr>
          <a:xfrm>
            <a:off x="228600" y="76200"/>
            <a:ext cx="6858000" cy="4753535"/>
          </a:xfrm>
          <a:prstGeom prst="rect">
            <a:avLst/>
          </a:prstGeom>
        </p:spPr>
      </p:pic>
      <p:pic>
        <p:nvPicPr>
          <p:cNvPr id="7" name="圖片 6">
            <a:extLst>
              <a:ext uri="{FF2B5EF4-FFF2-40B4-BE49-F238E27FC236}">
                <a16:creationId xmlns:a16="http://schemas.microsoft.com/office/drawing/2014/main" id="{1533450F-102B-5AF3-0D0D-45CB16ECDC4F}"/>
              </a:ext>
            </a:extLst>
          </p:cNvPr>
          <p:cNvPicPr>
            <a:picLocks noChangeAspect="1"/>
          </p:cNvPicPr>
          <p:nvPr/>
        </p:nvPicPr>
        <p:blipFill>
          <a:blip r:embed="rId3"/>
          <a:stretch>
            <a:fillRect/>
          </a:stretch>
        </p:blipFill>
        <p:spPr>
          <a:xfrm>
            <a:off x="5425380" y="4829735"/>
            <a:ext cx="3691527" cy="1976860"/>
          </a:xfrm>
          <a:prstGeom prst="rect">
            <a:avLst/>
          </a:prstGeom>
        </p:spPr>
      </p:pic>
      <p:pic>
        <p:nvPicPr>
          <p:cNvPr id="8" name="圖片 7">
            <a:extLst>
              <a:ext uri="{FF2B5EF4-FFF2-40B4-BE49-F238E27FC236}">
                <a16:creationId xmlns:a16="http://schemas.microsoft.com/office/drawing/2014/main" id="{A12866F3-8442-A168-B358-5D8D4126163F}"/>
              </a:ext>
            </a:extLst>
          </p:cNvPr>
          <p:cNvPicPr>
            <a:picLocks noChangeAspect="1"/>
          </p:cNvPicPr>
          <p:nvPr/>
        </p:nvPicPr>
        <p:blipFill>
          <a:blip r:embed="rId4"/>
          <a:stretch>
            <a:fillRect/>
          </a:stretch>
        </p:blipFill>
        <p:spPr>
          <a:xfrm>
            <a:off x="2286000" y="4953000"/>
            <a:ext cx="2514600" cy="1283494"/>
          </a:xfrm>
          <a:prstGeom prst="rect">
            <a:avLst/>
          </a:prstGeom>
        </p:spPr>
      </p:pic>
      <p:sp>
        <p:nvSpPr>
          <p:cNvPr id="10" name="文字方塊 9">
            <a:extLst>
              <a:ext uri="{FF2B5EF4-FFF2-40B4-BE49-F238E27FC236}">
                <a16:creationId xmlns:a16="http://schemas.microsoft.com/office/drawing/2014/main" id="{5F136441-66E3-D0D7-CE0E-DC66D8BF5F45}"/>
              </a:ext>
            </a:extLst>
          </p:cNvPr>
          <p:cNvSpPr txBox="1"/>
          <p:nvPr/>
        </p:nvSpPr>
        <p:spPr>
          <a:xfrm>
            <a:off x="228600" y="5443717"/>
            <a:ext cx="2131907" cy="600164"/>
          </a:xfrm>
          <a:prstGeom prst="rect">
            <a:avLst/>
          </a:prstGeom>
          <a:noFill/>
        </p:spPr>
        <p:txBody>
          <a:bodyPr wrap="square">
            <a:spAutoFit/>
          </a:bodyPr>
          <a:lstStyle/>
          <a:p>
            <a:r>
              <a:rPr lang="en-US" altLang="zh-TW" sz="1100" b="0"/>
              <a:t>PChome</a:t>
            </a:r>
            <a:r>
              <a:rPr lang="zh-TW" altLang="en-US" sz="1100" b="0"/>
              <a:t>悄悄上架「輝達</a:t>
            </a:r>
            <a:r>
              <a:rPr lang="en-US" altLang="zh-TW" sz="1100" b="0"/>
              <a:t>H100</a:t>
            </a:r>
            <a:r>
              <a:rPr lang="zh-TW" altLang="en-US" sz="1100" b="0"/>
              <a:t>顯卡」！ 售價</a:t>
            </a:r>
            <a:r>
              <a:rPr lang="en-US" altLang="zh-TW" sz="1100" b="0"/>
              <a:t>139</a:t>
            </a:r>
            <a:r>
              <a:rPr lang="zh-TW" altLang="en-US" sz="1100" b="0"/>
              <a:t>萬被秒殺</a:t>
            </a:r>
            <a:endParaRPr lang="en-US" altLang="zh-TW" sz="1100" b="0"/>
          </a:p>
          <a:p>
            <a:r>
              <a:rPr lang="en-US" altLang="zh-TW" sz="1100" b="0"/>
              <a:t>2024/07/07</a:t>
            </a:r>
            <a:endParaRPr lang="zh-TW" altLang="en-US" sz="1100" b="0"/>
          </a:p>
        </p:txBody>
      </p:sp>
    </p:spTree>
    <p:extLst>
      <p:ext uri="{BB962C8B-B14F-4D97-AF65-F5344CB8AC3E}">
        <p14:creationId xmlns:p14="http://schemas.microsoft.com/office/powerpoint/2010/main" val="3271631133"/>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B79327-4725-563A-E458-9F791C24A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1"/>
            <a:ext cx="8864600" cy="4650837"/>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3AA99B66-029B-9DB1-7F27-C38FF75E3FAC}"/>
              </a:ext>
            </a:extLst>
          </p:cNvPr>
          <p:cNvSpPr txBox="1"/>
          <p:nvPr/>
        </p:nvSpPr>
        <p:spPr>
          <a:xfrm>
            <a:off x="2590800" y="6185420"/>
            <a:ext cx="6426200" cy="230832"/>
          </a:xfrm>
          <a:prstGeom prst="rect">
            <a:avLst/>
          </a:prstGeom>
          <a:noFill/>
        </p:spPr>
        <p:txBody>
          <a:bodyPr wrap="square">
            <a:spAutoFit/>
          </a:bodyPr>
          <a:lstStyle/>
          <a:p>
            <a:r>
              <a:rPr lang="en-US" altLang="zh-TW" sz="900"/>
              <a:t>Ref: https://pytorchtoatoms.substack.com/p/why-dgx-h100-nvl256-never-shipped</a:t>
            </a:r>
            <a:endParaRPr lang="zh-TW" altLang="en-US" sz="900"/>
          </a:p>
        </p:txBody>
      </p:sp>
    </p:spTree>
    <p:extLst>
      <p:ext uri="{BB962C8B-B14F-4D97-AF65-F5344CB8AC3E}">
        <p14:creationId xmlns:p14="http://schemas.microsoft.com/office/powerpoint/2010/main" val="3994577690"/>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83205F-3AFC-AF79-148B-743CDB62E5E4}"/>
              </a:ext>
            </a:extLst>
          </p:cNvPr>
          <p:cNvSpPr>
            <a:spLocks noGrp="1"/>
          </p:cNvSpPr>
          <p:nvPr>
            <p:ph type="title"/>
          </p:nvPr>
        </p:nvSpPr>
        <p:spPr/>
        <p:txBody>
          <a:bodyPr/>
          <a:lstStyle/>
          <a:p>
            <a:r>
              <a:rPr lang="en-US" altLang="zh-TW"/>
              <a:t>DS, DA, BIGDATA, DL, ML, AI</a:t>
            </a:r>
            <a:endParaRPr lang="zh-TW" altLang="en-US"/>
          </a:p>
        </p:txBody>
      </p:sp>
      <p:sp>
        <p:nvSpPr>
          <p:cNvPr id="3" name="內容版面配置區 2">
            <a:extLst>
              <a:ext uri="{FF2B5EF4-FFF2-40B4-BE49-F238E27FC236}">
                <a16:creationId xmlns:a16="http://schemas.microsoft.com/office/drawing/2014/main" id="{6AD0DBAC-EFBB-FA46-08AB-E05DC954A790}"/>
              </a:ext>
            </a:extLst>
          </p:cNvPr>
          <p:cNvSpPr>
            <a:spLocks noGrp="1"/>
          </p:cNvSpPr>
          <p:nvPr>
            <p:ph idx="1"/>
          </p:nvPr>
        </p:nvSpPr>
        <p:spPr>
          <a:xfrm>
            <a:off x="457200" y="762000"/>
            <a:ext cx="8610600" cy="4343400"/>
          </a:xfrm>
        </p:spPr>
        <p:txBody>
          <a:bodyPr/>
          <a:lstStyle/>
          <a:p>
            <a:r>
              <a:rPr lang="en-US" altLang="zh-TW" sz="2000" b="0" i="0">
                <a:solidFill>
                  <a:srgbClr val="1F1F1F"/>
                </a:solidFill>
                <a:effectLst/>
                <a:highlight>
                  <a:srgbClr val="FFFFFF"/>
                </a:highlight>
                <a:latin typeface="Arial" panose="020B0604020202020204" pitchFamily="34" charset="0"/>
              </a:rPr>
              <a:t>Big Data Analytics</a:t>
            </a:r>
            <a:r>
              <a:rPr lang="zh-TW" altLang="en-US" sz="2000">
                <a:solidFill>
                  <a:srgbClr val="1F1F1F"/>
                </a:solidFill>
                <a:highlight>
                  <a:srgbClr val="FFFFFF"/>
                </a:highlight>
                <a:latin typeface="Arial" panose="020B0604020202020204" pitchFamily="34" charset="0"/>
              </a:rPr>
              <a:t> </a:t>
            </a:r>
            <a:r>
              <a:rPr lang="en-US" altLang="zh-TW" sz="2000">
                <a:solidFill>
                  <a:srgbClr val="1F1F1F"/>
                </a:solidFill>
                <a:highlight>
                  <a:srgbClr val="FFFFFF"/>
                </a:highlight>
                <a:latin typeface="Arial" panose="020B0604020202020204" pitchFamily="34" charset="0"/>
              </a:rPr>
              <a:t>(</a:t>
            </a:r>
            <a:r>
              <a:rPr lang="en-US" altLang="zh-TW" sz="2000" b="0" i="0">
                <a:solidFill>
                  <a:srgbClr val="040C28"/>
                </a:solidFill>
                <a:effectLst/>
                <a:latin typeface="Arial" panose="020B0604020202020204" pitchFamily="34" charset="0"/>
              </a:rPr>
              <a:t>BDA)  (</a:t>
            </a:r>
            <a:r>
              <a:rPr lang="zh-TW" altLang="en-US" sz="2000" b="0" i="0">
                <a:solidFill>
                  <a:srgbClr val="040C28"/>
                </a:solidFill>
                <a:effectLst/>
                <a:latin typeface="Arial" panose="020B0604020202020204" pitchFamily="34" charset="0"/>
              </a:rPr>
              <a:t>大數據分析技術</a:t>
            </a:r>
            <a:r>
              <a:rPr lang="en-US" altLang="zh-TW" sz="2000" b="0" i="0">
                <a:solidFill>
                  <a:srgbClr val="040C28"/>
                </a:solidFill>
                <a:effectLst/>
                <a:latin typeface="Arial" panose="020B0604020202020204" pitchFamily="34" charset="0"/>
              </a:rPr>
              <a:t>)</a:t>
            </a:r>
          </a:p>
          <a:p>
            <a:r>
              <a:rPr lang="en-US" altLang="zh-TW" sz="2000" b="0" i="0">
                <a:solidFill>
                  <a:srgbClr val="1F1F1F"/>
                </a:solidFill>
                <a:effectLst/>
                <a:highlight>
                  <a:srgbClr val="FFFFFF"/>
                </a:highlight>
                <a:latin typeface="Arial" panose="020B0604020202020204" pitchFamily="34" charset="0"/>
              </a:rPr>
              <a:t>Big Data Analysis </a:t>
            </a:r>
            <a:r>
              <a:rPr lang="en-US" altLang="zh-TW" sz="2000" b="0" i="0">
                <a:solidFill>
                  <a:srgbClr val="040C28"/>
                </a:solidFill>
                <a:effectLst/>
                <a:latin typeface="Arial" panose="020B0604020202020204" pitchFamily="34" charset="0"/>
              </a:rPr>
              <a:t>(</a:t>
            </a:r>
            <a:r>
              <a:rPr lang="zh-TW" altLang="en-US" sz="2000" b="0" i="0">
                <a:solidFill>
                  <a:srgbClr val="040C28"/>
                </a:solidFill>
                <a:effectLst/>
                <a:latin typeface="Arial" panose="020B0604020202020204" pitchFamily="34" charset="0"/>
              </a:rPr>
              <a:t>大數據分析</a:t>
            </a:r>
            <a:r>
              <a:rPr lang="en-US" altLang="zh-TW" sz="2000" b="0" i="0">
                <a:solidFill>
                  <a:srgbClr val="040C28"/>
                </a:solidFill>
                <a:effectLst/>
                <a:latin typeface="Arial" panose="020B0604020202020204" pitchFamily="34" charset="0"/>
              </a:rPr>
              <a:t>)</a:t>
            </a:r>
          </a:p>
          <a:p>
            <a:r>
              <a:rPr lang="zh-TW" altLang="en-US" sz="2000" b="1" i="0">
                <a:solidFill>
                  <a:srgbClr val="232323"/>
                </a:solidFill>
                <a:effectLst/>
                <a:highlight>
                  <a:srgbClr val="FFFFFF"/>
                </a:highlight>
                <a:latin typeface="Arial" panose="020B0604020202020204" pitchFamily="34" charset="0"/>
              </a:rPr>
              <a:t>什麼是</a:t>
            </a:r>
            <a:r>
              <a:rPr lang="en-US" altLang="zh-TW" sz="2000" b="1" i="0">
                <a:solidFill>
                  <a:srgbClr val="232323"/>
                </a:solidFill>
                <a:effectLst/>
                <a:highlight>
                  <a:srgbClr val="FFFFFF"/>
                </a:highlight>
                <a:latin typeface="Arial" panose="020B0604020202020204" pitchFamily="34" charset="0"/>
              </a:rPr>
              <a:t>:  AI</a:t>
            </a:r>
            <a:r>
              <a:rPr lang="zh-TW" altLang="en-US" sz="2000" b="1" i="0">
                <a:solidFill>
                  <a:srgbClr val="232323"/>
                </a:solidFill>
                <a:effectLst/>
                <a:highlight>
                  <a:srgbClr val="FFFFFF"/>
                </a:highlight>
                <a:latin typeface="Arial" panose="020B0604020202020204" pitchFamily="34" charset="0"/>
              </a:rPr>
              <a:t>、</a:t>
            </a:r>
            <a:r>
              <a:rPr lang="en-US" altLang="zh-TW" sz="2000" b="1" i="0">
                <a:solidFill>
                  <a:srgbClr val="232323"/>
                </a:solidFill>
                <a:effectLst/>
                <a:highlight>
                  <a:srgbClr val="FFFFFF"/>
                </a:highlight>
                <a:latin typeface="Arial" panose="020B0604020202020204" pitchFamily="34" charset="0"/>
              </a:rPr>
              <a:t>BI</a:t>
            </a:r>
            <a:r>
              <a:rPr lang="zh-TW" altLang="en-US" sz="2000" b="1" i="0">
                <a:solidFill>
                  <a:srgbClr val="232323"/>
                </a:solidFill>
                <a:effectLst/>
                <a:highlight>
                  <a:srgbClr val="FFFFFF"/>
                </a:highlight>
                <a:latin typeface="Arial" panose="020B0604020202020204" pitchFamily="34" charset="0"/>
              </a:rPr>
              <a:t>、</a:t>
            </a:r>
            <a:r>
              <a:rPr lang="en-US" altLang="zh-TW" sz="2000" b="1" i="0">
                <a:solidFill>
                  <a:srgbClr val="232323"/>
                </a:solidFill>
                <a:effectLst/>
                <a:highlight>
                  <a:srgbClr val="FFFFFF"/>
                </a:highlight>
                <a:latin typeface="Arial" panose="020B0604020202020204" pitchFamily="34" charset="0"/>
              </a:rPr>
              <a:t>CI</a:t>
            </a:r>
            <a:r>
              <a:rPr lang="zh-TW" altLang="en-US" sz="2000" b="1" i="0">
                <a:solidFill>
                  <a:srgbClr val="232323"/>
                </a:solidFill>
                <a:effectLst/>
                <a:highlight>
                  <a:srgbClr val="FFFFFF"/>
                </a:highlight>
                <a:latin typeface="Arial" panose="020B0604020202020204" pitchFamily="34" charset="0"/>
              </a:rPr>
              <a:t>、</a:t>
            </a:r>
            <a:r>
              <a:rPr lang="en-US" altLang="zh-TW" sz="2000" b="1" i="0">
                <a:solidFill>
                  <a:srgbClr val="232323"/>
                </a:solidFill>
                <a:effectLst/>
                <a:highlight>
                  <a:srgbClr val="FFFFFF"/>
                </a:highlight>
                <a:latin typeface="Arial" panose="020B0604020202020204" pitchFamily="34" charset="0"/>
              </a:rPr>
              <a:t>DI ?</a:t>
            </a:r>
          </a:p>
          <a:p>
            <a:r>
              <a:rPr lang="zh-TW" altLang="en-US" sz="2000" b="0" i="0">
                <a:solidFill>
                  <a:srgbClr val="232323"/>
                </a:solidFill>
                <a:effectLst/>
                <a:highlight>
                  <a:srgbClr val="FFFFFF"/>
                </a:highlight>
                <a:latin typeface="Arial" panose="020B0604020202020204" pitchFamily="34" charset="0"/>
              </a:rPr>
              <a:t>人工智慧</a:t>
            </a:r>
            <a:r>
              <a:rPr lang="en-US" altLang="zh-TW" sz="2000" b="0" i="0">
                <a:solidFill>
                  <a:srgbClr val="232323"/>
                </a:solidFill>
                <a:effectLst/>
                <a:highlight>
                  <a:srgbClr val="FFFFFF"/>
                </a:highlight>
                <a:latin typeface="Arial" panose="020B0604020202020204" pitchFamily="34" charset="0"/>
              </a:rPr>
              <a:t>(Artificial Intelligence)</a:t>
            </a:r>
            <a:r>
              <a:rPr lang="zh-TW" altLang="en-US" sz="2000" b="0" i="0">
                <a:solidFill>
                  <a:srgbClr val="232323"/>
                </a:solidFill>
                <a:effectLst/>
                <a:highlight>
                  <a:srgbClr val="FFFFFF"/>
                </a:highlight>
                <a:latin typeface="Arial" panose="020B0604020202020204" pitchFamily="34" charset="0"/>
              </a:rPr>
              <a:t>、商業智慧</a:t>
            </a:r>
            <a:r>
              <a:rPr lang="en-US" altLang="zh-TW" sz="2000" b="0" i="0">
                <a:solidFill>
                  <a:srgbClr val="232323"/>
                </a:solidFill>
                <a:effectLst/>
                <a:highlight>
                  <a:srgbClr val="FFFFFF"/>
                </a:highlight>
                <a:latin typeface="Arial" panose="020B0604020202020204" pitchFamily="34" charset="0"/>
              </a:rPr>
              <a:t>(Business Intelligence)</a:t>
            </a:r>
            <a:r>
              <a:rPr lang="zh-TW" altLang="en-US" sz="2000" b="0" i="0">
                <a:solidFill>
                  <a:srgbClr val="232323"/>
                </a:solidFill>
                <a:effectLst/>
                <a:highlight>
                  <a:srgbClr val="FFFFFF"/>
                </a:highlight>
                <a:latin typeface="Arial" panose="020B0604020202020204" pitchFamily="34" charset="0"/>
              </a:rPr>
              <a:t>、客戶智慧</a:t>
            </a:r>
            <a:r>
              <a:rPr lang="en-US" altLang="zh-TW" sz="2000" b="0" i="0">
                <a:solidFill>
                  <a:srgbClr val="232323"/>
                </a:solidFill>
                <a:effectLst/>
                <a:highlight>
                  <a:srgbClr val="FFFFFF"/>
                </a:highlight>
                <a:latin typeface="Arial" panose="020B0604020202020204" pitchFamily="34" charset="0"/>
              </a:rPr>
              <a:t>(Customer Intelligence) </a:t>
            </a:r>
            <a:r>
              <a:rPr lang="zh-TW" altLang="en-US" sz="2000" b="0" i="0">
                <a:solidFill>
                  <a:srgbClr val="232323"/>
                </a:solidFill>
                <a:effectLst/>
                <a:highlight>
                  <a:srgbClr val="FFFFFF"/>
                </a:highlight>
                <a:latin typeface="Arial" panose="020B0604020202020204" pitchFamily="34" charset="0"/>
              </a:rPr>
              <a:t>和 數位智慧</a:t>
            </a:r>
            <a:r>
              <a:rPr lang="en-US" altLang="zh-TW" sz="2000" b="0" i="0">
                <a:solidFill>
                  <a:srgbClr val="232323"/>
                </a:solidFill>
                <a:effectLst/>
                <a:highlight>
                  <a:srgbClr val="FFFFFF"/>
                </a:highlight>
                <a:latin typeface="Arial" panose="020B0604020202020204" pitchFamily="34" charset="0"/>
              </a:rPr>
              <a:t>(Digital Intelligence)</a:t>
            </a:r>
          </a:p>
          <a:p>
            <a:endParaRPr lang="zh-TW" altLang="en-US" sz="2000"/>
          </a:p>
        </p:txBody>
      </p:sp>
      <p:pic>
        <p:nvPicPr>
          <p:cNvPr id="1026" name="Picture 2" descr="Big Data and Machine Learning, Artificial Intelligence">
            <a:extLst>
              <a:ext uri="{FF2B5EF4-FFF2-40B4-BE49-F238E27FC236}">
                <a16:creationId xmlns:a16="http://schemas.microsoft.com/office/drawing/2014/main" id="{DB2B116E-0053-8FF3-5A30-F52E6B90FB1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905000" y="2819400"/>
            <a:ext cx="4664405" cy="343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944094"/>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44FBE4-D897-8ECF-10A9-156281A591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2BCBF95-F3A8-9E87-DECE-0F13472FBDD3}"/>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C8E09115-13B9-50F5-DCB7-2DDE00D9354C}"/>
              </a:ext>
            </a:extLst>
          </p:cNvPr>
          <p:cNvPicPr>
            <a:picLocks noChangeAspect="1"/>
          </p:cNvPicPr>
          <p:nvPr/>
        </p:nvPicPr>
        <p:blipFill>
          <a:blip r:embed="rId2"/>
          <a:stretch>
            <a:fillRect/>
          </a:stretch>
        </p:blipFill>
        <p:spPr>
          <a:xfrm>
            <a:off x="0" y="1037492"/>
            <a:ext cx="9144000" cy="4783015"/>
          </a:xfrm>
          <a:prstGeom prst="rect">
            <a:avLst/>
          </a:prstGeom>
        </p:spPr>
      </p:pic>
    </p:spTree>
    <p:extLst>
      <p:ext uri="{BB962C8B-B14F-4D97-AF65-F5344CB8AC3E}">
        <p14:creationId xmlns:p14="http://schemas.microsoft.com/office/powerpoint/2010/main" val="2148188581"/>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D3ECC7-53EB-447F-DDDA-6D8E60E08668}"/>
              </a:ext>
            </a:extLst>
          </p:cNvPr>
          <p:cNvSpPr>
            <a:spLocks noGrp="1"/>
          </p:cNvSpPr>
          <p:nvPr>
            <p:ph type="title"/>
          </p:nvPr>
        </p:nvSpPr>
        <p:spPr>
          <a:xfrm>
            <a:off x="889000" y="152400"/>
            <a:ext cx="7581900" cy="609600"/>
          </a:xfrm>
        </p:spPr>
        <p:txBody>
          <a:bodyPr/>
          <a:lstStyle/>
          <a:p>
            <a:r>
              <a:rPr lang="zh-TW" altLang="en-US" b="0">
                <a:solidFill>
                  <a:srgbClr val="232323"/>
                </a:solidFill>
                <a:highlight>
                  <a:srgbClr val="FFFFFF"/>
                </a:highlight>
                <a:latin typeface="Arial" panose="020B0604020202020204" pitchFamily="34" charset="0"/>
              </a:rPr>
              <a:t>數位智慧</a:t>
            </a:r>
            <a:r>
              <a:rPr lang="en-US" altLang="zh-TW" b="0">
                <a:solidFill>
                  <a:srgbClr val="232323"/>
                </a:solidFill>
                <a:highlight>
                  <a:srgbClr val="FFFFFF"/>
                </a:highlight>
                <a:latin typeface="Arial" panose="020B0604020202020204" pitchFamily="34" charset="0"/>
              </a:rPr>
              <a:t>(Digital Intelligence)</a:t>
            </a:r>
          </a:p>
        </p:txBody>
      </p:sp>
      <p:pic>
        <p:nvPicPr>
          <p:cNvPr id="4" name="圖片 3">
            <a:extLst>
              <a:ext uri="{FF2B5EF4-FFF2-40B4-BE49-F238E27FC236}">
                <a16:creationId xmlns:a16="http://schemas.microsoft.com/office/drawing/2014/main" id="{65FFB8E4-09BC-88D6-96B9-9F80BBA89D8F}"/>
              </a:ext>
            </a:extLst>
          </p:cNvPr>
          <p:cNvPicPr>
            <a:picLocks noChangeAspect="1"/>
          </p:cNvPicPr>
          <p:nvPr/>
        </p:nvPicPr>
        <p:blipFill>
          <a:blip r:embed="rId2"/>
          <a:stretch>
            <a:fillRect/>
          </a:stretch>
        </p:blipFill>
        <p:spPr>
          <a:xfrm>
            <a:off x="-26928" y="2057400"/>
            <a:ext cx="9144000" cy="4438996"/>
          </a:xfrm>
          <a:prstGeom prst="rect">
            <a:avLst/>
          </a:prstGeom>
        </p:spPr>
      </p:pic>
      <p:sp>
        <p:nvSpPr>
          <p:cNvPr id="6" name="文字方塊 5">
            <a:extLst>
              <a:ext uri="{FF2B5EF4-FFF2-40B4-BE49-F238E27FC236}">
                <a16:creationId xmlns:a16="http://schemas.microsoft.com/office/drawing/2014/main" id="{48669803-6A91-0F09-BBA5-EB81DEA5E4C5}"/>
              </a:ext>
            </a:extLst>
          </p:cNvPr>
          <p:cNvSpPr txBox="1"/>
          <p:nvPr/>
        </p:nvSpPr>
        <p:spPr>
          <a:xfrm>
            <a:off x="266700" y="685800"/>
            <a:ext cx="8610600" cy="1477328"/>
          </a:xfrm>
          <a:prstGeom prst="rect">
            <a:avLst/>
          </a:prstGeom>
          <a:noFill/>
        </p:spPr>
        <p:txBody>
          <a:bodyPr wrap="square">
            <a:spAutoFit/>
          </a:bodyPr>
          <a:lstStyle/>
          <a:p>
            <a:pPr marL="285750" indent="-285750">
              <a:buFont typeface="Arial" panose="020B0604020202020204" pitchFamily="34" charset="0"/>
              <a:buChar char="•"/>
            </a:pPr>
            <a:r>
              <a:rPr lang="zh-TW" altLang="en-US" sz="1800" b="0"/>
              <a:t>企業為了成功進行數位轉型，必須提升員工的數位智慧（</a:t>
            </a:r>
            <a:r>
              <a:rPr lang="en-US" altLang="zh-TW" sz="1800" b="0"/>
              <a:t>Digital Intelligence</a:t>
            </a:r>
            <a:r>
              <a:rPr lang="zh-TW" altLang="en-US" sz="1800" b="0"/>
              <a:t>）。</a:t>
            </a:r>
            <a:endParaRPr lang="en-US" altLang="zh-TW" sz="1800" b="0"/>
          </a:p>
          <a:p>
            <a:pPr marL="285750" indent="-285750">
              <a:buFont typeface="Arial" panose="020B0604020202020204" pitchFamily="34" charset="0"/>
              <a:buChar char="•"/>
            </a:pPr>
            <a:r>
              <a:rPr lang="en-US" altLang="zh-TW" sz="1800" b="0"/>
              <a:t>DQ Institute</a:t>
            </a:r>
            <a:r>
              <a:rPr lang="zh-TW" altLang="en-US" sz="1800" b="0"/>
              <a:t>（</a:t>
            </a:r>
            <a:r>
              <a:rPr lang="en-US" altLang="zh-TW" sz="1800" b="0"/>
              <a:t>2019</a:t>
            </a:r>
            <a:r>
              <a:rPr lang="zh-TW" altLang="en-US" sz="1800" b="0"/>
              <a:t>）將數位智慧定義為「根植於普世道德價值的一套全面的技術、認知、後設認知和社會情感能力，使個體能夠應對數位生活的挑戰、善用機會，並適應其需求。」</a:t>
            </a:r>
            <a:endParaRPr lang="en-US" altLang="zh-TW" sz="1800" b="0"/>
          </a:p>
          <a:p>
            <a:pPr marL="285750" indent="-285750">
              <a:buFont typeface="Arial" panose="020B0604020202020204" pitchFamily="34" charset="0"/>
              <a:buChar char="•"/>
            </a:pPr>
            <a:r>
              <a:rPr lang="zh-TW" altLang="en-US" sz="1800" b="0"/>
              <a:t>數位智慧就是一個人擁有能夠應對數位挑戰的認知、技術與能力。</a:t>
            </a:r>
          </a:p>
        </p:txBody>
      </p:sp>
    </p:spTree>
    <p:extLst>
      <p:ext uri="{BB962C8B-B14F-4D97-AF65-F5344CB8AC3E}">
        <p14:creationId xmlns:p14="http://schemas.microsoft.com/office/powerpoint/2010/main" val="3526939386"/>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 altLang="zh-TW" dirty="0"/>
              <a:t>Course Logistics</a:t>
            </a:r>
            <a:endParaRPr lang="zh-TW" altLang="en-US" dirty="0"/>
          </a:p>
        </p:txBody>
      </p:sp>
      <p:sp>
        <p:nvSpPr>
          <p:cNvPr id="5" name="內容版面配置區 4"/>
          <p:cNvSpPr>
            <a:spLocks noGrp="1"/>
          </p:cNvSpPr>
          <p:nvPr>
            <p:ph idx="1"/>
          </p:nvPr>
        </p:nvSpPr>
        <p:spPr>
          <a:xfrm>
            <a:off x="457200" y="838200"/>
            <a:ext cx="8229600" cy="5112568"/>
          </a:xfrm>
        </p:spPr>
        <p:txBody>
          <a:bodyPr>
            <a:normAutofit/>
          </a:bodyPr>
          <a:lstStyle/>
          <a:p>
            <a:r>
              <a:rPr lang="en-US" altLang="zh-TW" dirty="0"/>
              <a:t>All class info, lectures, homework, announcements are available on PCCU </a:t>
            </a:r>
            <a:r>
              <a:rPr lang="en-US" altLang="zh-TW"/>
              <a:t>course web or course portal (</a:t>
            </a:r>
            <a:r>
              <a:rPr lang="zh-TW" altLang="en-US"/>
              <a:t>第一週公佈網址</a:t>
            </a:r>
            <a:r>
              <a:rPr lang="en-US" altLang="zh-TW"/>
              <a:t>)</a:t>
            </a:r>
            <a:endParaRPr lang="en-US" altLang="zh-TW" dirty="0"/>
          </a:p>
          <a:p>
            <a:r>
              <a:rPr lang="en-US" altLang="zh-TW" dirty="0"/>
              <a:t> </a:t>
            </a:r>
            <a:r>
              <a:rPr lang="zh-TW" altLang="en-US"/>
              <a:t>課輔方式</a:t>
            </a:r>
            <a:r>
              <a:rPr lang="en-US" altLang="zh-TW"/>
              <a:t>:</a:t>
            </a:r>
            <a:endParaRPr lang="en-US" altLang="zh-TW" dirty="0"/>
          </a:p>
          <a:p>
            <a:pPr marL="400050" lvl="1" indent="0">
              <a:buNone/>
            </a:pPr>
            <a:r>
              <a:rPr lang="zh-TW" altLang="en-US"/>
              <a:t>可透過</a:t>
            </a:r>
            <a:r>
              <a:rPr lang="en-US" altLang="zh-TW"/>
              <a:t>team</a:t>
            </a:r>
            <a:r>
              <a:rPr lang="zh-TW" altLang="en-US"/>
              <a:t>或用</a:t>
            </a:r>
            <a:r>
              <a:rPr lang="en-US" altLang="zh-TW"/>
              <a:t>EMAIL</a:t>
            </a:r>
            <a:r>
              <a:rPr lang="zh-TW" altLang="en-US"/>
              <a:t> 交流</a:t>
            </a:r>
            <a:r>
              <a:rPr lang="en-US" altLang="zh-TW"/>
              <a:t>      </a:t>
            </a:r>
            <a:r>
              <a:rPr lang="en-US" altLang="zh-TW" dirty="0"/>
              <a:t>email:yyz2@faculty.pccu.edu.tw</a:t>
            </a:r>
          </a:p>
          <a:p>
            <a:r>
              <a:rPr lang="en-US" altLang="zh-TW" dirty="0"/>
              <a:t>Grading rules:</a:t>
            </a:r>
          </a:p>
          <a:p>
            <a:pPr marL="857250" lvl="1" indent="-514350">
              <a:buFont typeface="+mj-lt"/>
              <a:buAutoNum type="arabicPeriod"/>
            </a:pPr>
            <a:r>
              <a:rPr lang="en-US" altLang="zh-TW" dirty="0"/>
              <a:t>midterm exam 25%</a:t>
            </a:r>
          </a:p>
          <a:p>
            <a:pPr marL="857250" lvl="1" indent="-514350">
              <a:buFont typeface="+mj-lt"/>
              <a:buAutoNum type="arabicPeriod"/>
            </a:pPr>
            <a:r>
              <a:rPr lang="en-US" altLang="zh-TW" dirty="0"/>
              <a:t>Term project 25%</a:t>
            </a:r>
          </a:p>
          <a:p>
            <a:pPr marL="857250" lvl="1" indent="-514350">
              <a:buFont typeface="+mj-lt"/>
              <a:buAutoNum type="arabicPeriod"/>
            </a:pPr>
            <a:r>
              <a:rPr lang="en-US" altLang="zh-TW" dirty="0"/>
              <a:t>Homework or Quiz. 20%</a:t>
            </a:r>
          </a:p>
          <a:p>
            <a:pPr marL="857250" lvl="1" indent="-514350">
              <a:buFont typeface="+mj-lt"/>
              <a:buAutoNum type="arabicPeriod"/>
            </a:pPr>
            <a:r>
              <a:rPr lang="en-US" altLang="zh-TW" dirty="0"/>
              <a:t>Attendance &amp; performance 30%</a:t>
            </a:r>
          </a:p>
          <a:p>
            <a:pPr marL="342900" lvl="1" indent="0">
              <a:buNone/>
            </a:pPr>
            <a:endParaRPr lang="en-US" altLang="zh-TW" sz="2100" dirty="0"/>
          </a:p>
        </p:txBody>
      </p:sp>
    </p:spTree>
    <p:extLst>
      <p:ext uri="{BB962C8B-B14F-4D97-AF65-F5344CB8AC3E}">
        <p14:creationId xmlns:p14="http://schemas.microsoft.com/office/powerpoint/2010/main" val="3198576032"/>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4A8C3A-9875-99EB-AA46-0EF215BA7C6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E5FF9C7-88A4-F6B9-9531-D6467699E249}"/>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EB606BF5-E16F-2B2F-113A-CFD8503BE232}"/>
              </a:ext>
            </a:extLst>
          </p:cNvPr>
          <p:cNvPicPr>
            <a:picLocks noChangeAspect="1"/>
          </p:cNvPicPr>
          <p:nvPr/>
        </p:nvPicPr>
        <p:blipFill>
          <a:blip r:embed="rId2"/>
          <a:stretch>
            <a:fillRect/>
          </a:stretch>
        </p:blipFill>
        <p:spPr>
          <a:xfrm>
            <a:off x="0" y="32084"/>
            <a:ext cx="9144000" cy="6413863"/>
          </a:xfrm>
          <a:prstGeom prst="rect">
            <a:avLst/>
          </a:prstGeom>
        </p:spPr>
      </p:pic>
      <p:sp>
        <p:nvSpPr>
          <p:cNvPr id="6" name="文字方塊 5">
            <a:extLst>
              <a:ext uri="{FF2B5EF4-FFF2-40B4-BE49-F238E27FC236}">
                <a16:creationId xmlns:a16="http://schemas.microsoft.com/office/drawing/2014/main" id="{80332DDA-2AC0-537C-7EEB-13155F90EA92}"/>
              </a:ext>
            </a:extLst>
          </p:cNvPr>
          <p:cNvSpPr txBox="1"/>
          <p:nvPr/>
        </p:nvSpPr>
        <p:spPr>
          <a:xfrm>
            <a:off x="104514" y="-38626"/>
            <a:ext cx="4575436" cy="184666"/>
          </a:xfrm>
          <a:prstGeom prst="rect">
            <a:avLst/>
          </a:prstGeom>
          <a:noFill/>
        </p:spPr>
        <p:txBody>
          <a:bodyPr wrap="square">
            <a:spAutoFit/>
          </a:bodyPr>
          <a:lstStyle/>
          <a:p>
            <a:r>
              <a:rPr lang="en-US" altLang="zh-TW" sz="600"/>
              <a:t>https://medium.com/geekculture/ai-revolution-your-fast-paced-introduction-to-machine-learning-914ce9b6ddf</a:t>
            </a:r>
            <a:endParaRPr lang="zh-TW" altLang="en-US" sz="600"/>
          </a:p>
        </p:txBody>
      </p:sp>
      <p:sp>
        <p:nvSpPr>
          <p:cNvPr id="8" name="文字方塊 7">
            <a:extLst>
              <a:ext uri="{FF2B5EF4-FFF2-40B4-BE49-F238E27FC236}">
                <a16:creationId xmlns:a16="http://schemas.microsoft.com/office/drawing/2014/main" id="{2E5C7973-C7FF-24AA-F180-8B39D50D521A}"/>
              </a:ext>
            </a:extLst>
          </p:cNvPr>
          <p:cNvSpPr txBox="1"/>
          <p:nvPr/>
        </p:nvSpPr>
        <p:spPr>
          <a:xfrm>
            <a:off x="4573719" y="3771900"/>
            <a:ext cx="1361906" cy="276999"/>
          </a:xfrm>
          <a:prstGeom prst="rect">
            <a:avLst/>
          </a:prstGeom>
          <a:noFill/>
        </p:spPr>
        <p:txBody>
          <a:bodyPr wrap="square">
            <a:spAutoFit/>
          </a:bodyPr>
          <a:lstStyle/>
          <a:p>
            <a:r>
              <a:rPr lang="en-US" altLang="zh-TW" sz="1200">
                <a:solidFill>
                  <a:srgbClr val="FF0000"/>
                </a:solidFill>
              </a:rPr>
              <a:t>GAI &amp; LLM</a:t>
            </a:r>
            <a:endParaRPr lang="zh-TW" altLang="en-US" sz="1200">
              <a:solidFill>
                <a:srgbClr val="FF0000"/>
              </a:solidFill>
            </a:endParaRPr>
          </a:p>
        </p:txBody>
      </p:sp>
      <p:sp>
        <p:nvSpPr>
          <p:cNvPr id="10" name="文字方塊 9">
            <a:extLst>
              <a:ext uri="{FF2B5EF4-FFF2-40B4-BE49-F238E27FC236}">
                <a16:creationId xmlns:a16="http://schemas.microsoft.com/office/drawing/2014/main" id="{64062EC1-8FB0-57F9-6FCB-DD2505E4678A}"/>
              </a:ext>
            </a:extLst>
          </p:cNvPr>
          <p:cNvSpPr txBox="1"/>
          <p:nvPr/>
        </p:nvSpPr>
        <p:spPr>
          <a:xfrm>
            <a:off x="104514" y="314295"/>
            <a:ext cx="4633876" cy="400110"/>
          </a:xfrm>
          <a:prstGeom prst="rect">
            <a:avLst/>
          </a:prstGeom>
          <a:noFill/>
        </p:spPr>
        <p:txBody>
          <a:bodyPr wrap="square">
            <a:spAutoFit/>
          </a:bodyPr>
          <a:lstStyle/>
          <a:p>
            <a:r>
              <a:rPr lang="en-US" altLang="zh-TW" b="1" i="0">
                <a:solidFill>
                  <a:srgbClr val="222222"/>
                </a:solidFill>
                <a:effectLst/>
                <a:latin typeface="微软雅黑" panose="020B0503020204020204" pitchFamily="34" charset="-122"/>
                <a:ea typeface="微软雅黑" panose="020B0503020204020204" pitchFamily="34" charset="-122"/>
              </a:rPr>
              <a:t>AI</a:t>
            </a:r>
            <a:r>
              <a:rPr lang="zh-TW" altLang="en-US">
                <a:solidFill>
                  <a:srgbClr val="222222"/>
                </a:solidFill>
                <a:latin typeface="微软雅黑" panose="020B0503020204020204" pitchFamily="34" charset="-122"/>
                <a:ea typeface="微软雅黑" panose="020B0503020204020204" pitchFamily="34" charset="-122"/>
              </a:rPr>
              <a:t> 目前焦點</a:t>
            </a:r>
            <a:endParaRPr lang="zh-TW" altLang="en-US"/>
          </a:p>
        </p:txBody>
      </p:sp>
    </p:spTree>
    <p:extLst>
      <p:ext uri="{BB962C8B-B14F-4D97-AF65-F5344CB8AC3E}">
        <p14:creationId xmlns:p14="http://schemas.microsoft.com/office/powerpoint/2010/main" val="314070100"/>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8B386072-8FC2-37D5-A53C-8265D81A6643}"/>
              </a:ext>
            </a:extLst>
          </p:cNvPr>
          <p:cNvSpPr>
            <a:spLocks noGrp="1"/>
          </p:cNvSpPr>
          <p:nvPr>
            <p:ph idx="1"/>
          </p:nvPr>
        </p:nvSpPr>
        <p:spPr>
          <a:xfrm>
            <a:off x="107504" y="44624"/>
            <a:ext cx="8264525" cy="5040312"/>
          </a:xfrm>
        </p:spPr>
        <p:txBody>
          <a:bodyPr/>
          <a:lstStyle/>
          <a:p>
            <a:r>
              <a:rPr lang="en-US" altLang="zh-TW" sz="1400"/>
              <a:t>https://www.youtube.com/watch?v=q4rl-CP9fLI</a:t>
            </a:r>
            <a:endParaRPr lang="zh-TW" altLang="en-US" sz="1400"/>
          </a:p>
        </p:txBody>
      </p:sp>
      <p:pic>
        <p:nvPicPr>
          <p:cNvPr id="10" name="圖片 9">
            <a:extLst>
              <a:ext uri="{FF2B5EF4-FFF2-40B4-BE49-F238E27FC236}">
                <a16:creationId xmlns:a16="http://schemas.microsoft.com/office/drawing/2014/main" id="{225DF817-6740-5439-4998-5843D5C3A783}"/>
              </a:ext>
            </a:extLst>
          </p:cNvPr>
          <p:cNvPicPr>
            <a:picLocks noChangeAspect="1"/>
          </p:cNvPicPr>
          <p:nvPr/>
        </p:nvPicPr>
        <p:blipFill>
          <a:blip r:embed="rId2"/>
          <a:stretch>
            <a:fillRect/>
          </a:stretch>
        </p:blipFill>
        <p:spPr>
          <a:xfrm>
            <a:off x="1403648" y="3653584"/>
            <a:ext cx="5976664" cy="2695734"/>
          </a:xfrm>
          <a:prstGeom prst="rect">
            <a:avLst/>
          </a:prstGeom>
        </p:spPr>
      </p:pic>
      <p:pic>
        <p:nvPicPr>
          <p:cNvPr id="12" name="圖片 11">
            <a:extLst>
              <a:ext uri="{FF2B5EF4-FFF2-40B4-BE49-F238E27FC236}">
                <a16:creationId xmlns:a16="http://schemas.microsoft.com/office/drawing/2014/main" id="{6B842D10-79A3-2FEB-891C-C9E382BAE0A7}"/>
              </a:ext>
            </a:extLst>
          </p:cNvPr>
          <p:cNvPicPr>
            <a:picLocks noChangeAspect="1"/>
          </p:cNvPicPr>
          <p:nvPr/>
        </p:nvPicPr>
        <p:blipFill>
          <a:blip r:embed="rId3"/>
          <a:stretch>
            <a:fillRect/>
          </a:stretch>
        </p:blipFill>
        <p:spPr>
          <a:xfrm>
            <a:off x="1169876" y="355954"/>
            <a:ext cx="6444208" cy="3311607"/>
          </a:xfrm>
          <a:prstGeom prst="rect">
            <a:avLst/>
          </a:prstGeom>
        </p:spPr>
      </p:pic>
      <p:sp>
        <p:nvSpPr>
          <p:cNvPr id="3" name="文字方塊 2">
            <a:extLst>
              <a:ext uri="{FF2B5EF4-FFF2-40B4-BE49-F238E27FC236}">
                <a16:creationId xmlns:a16="http://schemas.microsoft.com/office/drawing/2014/main" id="{2CE8AFD0-2736-ACA5-C300-5B8F50A97A2B}"/>
              </a:ext>
            </a:extLst>
          </p:cNvPr>
          <p:cNvSpPr txBox="1"/>
          <p:nvPr/>
        </p:nvSpPr>
        <p:spPr>
          <a:xfrm>
            <a:off x="1979712" y="1556792"/>
            <a:ext cx="5570562" cy="400110"/>
          </a:xfrm>
          <a:prstGeom prst="rect">
            <a:avLst/>
          </a:prstGeom>
          <a:noFill/>
        </p:spPr>
        <p:txBody>
          <a:bodyPr wrap="square">
            <a:spAutoFit/>
          </a:bodyPr>
          <a:lstStyle/>
          <a:p>
            <a:r>
              <a:rPr lang="it-IT" altLang="zh-TW" sz="2000" b="1">
                <a:solidFill>
                  <a:srgbClr val="0070C0"/>
                </a:solidFill>
                <a:latin typeface="Tahoma" panose="020B0604030504040204" pitchFamily="34" charset="0"/>
                <a:ea typeface="Tahoma" panose="020B0604030504040204" pitchFamily="34" charset="0"/>
                <a:cs typeface="Tahoma" panose="020B0604030504040204" pitchFamily="34" charset="0"/>
              </a:rPr>
              <a:t>Discriminative AI vs Generative AI </a:t>
            </a:r>
            <a:endParaRPr lang="zh-TW" altLang="en-US" sz="2000" b="1">
              <a:solidFill>
                <a:srgbClr val="0070C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01451772"/>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79A6A59-2591-5735-2D83-A16CA9E56C5F}"/>
              </a:ext>
            </a:extLst>
          </p:cNvPr>
          <p:cNvSpPr>
            <a:spLocks noGrp="1"/>
          </p:cNvSpPr>
          <p:nvPr>
            <p:ph type="title"/>
          </p:nvPr>
        </p:nvSpPr>
        <p:spPr/>
        <p:txBody>
          <a:bodyPr/>
          <a:lstStyle/>
          <a:p>
            <a:r>
              <a:rPr lang="en-US" altLang="zh-TW" b="1" i="0">
                <a:solidFill>
                  <a:srgbClr val="242424"/>
                </a:solidFill>
                <a:effectLst/>
                <a:latin typeface="sohne"/>
              </a:rPr>
              <a:t>10 Must-Know Machine Learning Algorithms for Data Scientists</a:t>
            </a:r>
            <a:br>
              <a:rPr lang="en-US" altLang="zh-TW" b="1" i="0">
                <a:solidFill>
                  <a:srgbClr val="242424"/>
                </a:solidFill>
                <a:effectLst/>
                <a:latin typeface="sohne"/>
              </a:rPr>
            </a:br>
            <a:endParaRPr lang="zh-TW" altLang="en-US"/>
          </a:p>
        </p:txBody>
      </p:sp>
      <p:sp>
        <p:nvSpPr>
          <p:cNvPr id="3" name="內容版面配置區 2">
            <a:extLst>
              <a:ext uri="{FF2B5EF4-FFF2-40B4-BE49-F238E27FC236}">
                <a16:creationId xmlns:a16="http://schemas.microsoft.com/office/drawing/2014/main" id="{33BDCFD7-8F1A-BF2D-C95E-6DAC8CE48C06}"/>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2E4ABB38-72B9-5756-EFDD-8658A5C80D5D}"/>
              </a:ext>
            </a:extLst>
          </p:cNvPr>
          <p:cNvPicPr>
            <a:picLocks noChangeAspect="1"/>
          </p:cNvPicPr>
          <p:nvPr/>
        </p:nvPicPr>
        <p:blipFill>
          <a:blip r:embed="rId2"/>
          <a:stretch>
            <a:fillRect/>
          </a:stretch>
        </p:blipFill>
        <p:spPr>
          <a:xfrm>
            <a:off x="457200" y="1214437"/>
            <a:ext cx="7886700" cy="4429125"/>
          </a:xfrm>
          <a:prstGeom prst="rect">
            <a:avLst/>
          </a:prstGeom>
        </p:spPr>
      </p:pic>
    </p:spTree>
    <p:extLst>
      <p:ext uri="{BB962C8B-B14F-4D97-AF65-F5344CB8AC3E}">
        <p14:creationId xmlns:p14="http://schemas.microsoft.com/office/powerpoint/2010/main" val="3938216278"/>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09544F-4B19-9B2C-CDE5-414F321184E7}"/>
              </a:ext>
            </a:extLst>
          </p:cNvPr>
          <p:cNvSpPr>
            <a:spLocks noGrp="1"/>
          </p:cNvSpPr>
          <p:nvPr>
            <p:ph type="title"/>
          </p:nvPr>
        </p:nvSpPr>
        <p:spPr/>
        <p:txBody>
          <a:bodyPr/>
          <a:lstStyle/>
          <a:p>
            <a:r>
              <a:rPr lang="zh-TW" altLang="en-US"/>
              <a:t>生成式</a:t>
            </a:r>
            <a:r>
              <a:rPr lang="en-US" altLang="zh-TW"/>
              <a:t>AI</a:t>
            </a:r>
            <a:endParaRPr lang="zh-TW" altLang="en-US"/>
          </a:p>
        </p:txBody>
      </p:sp>
      <p:sp>
        <p:nvSpPr>
          <p:cNvPr id="3" name="內容版面配置區 2">
            <a:extLst>
              <a:ext uri="{FF2B5EF4-FFF2-40B4-BE49-F238E27FC236}">
                <a16:creationId xmlns:a16="http://schemas.microsoft.com/office/drawing/2014/main" id="{01D4B8AC-4469-CDD0-DEF4-A2ED344FFD0F}"/>
              </a:ext>
            </a:extLst>
          </p:cNvPr>
          <p:cNvSpPr>
            <a:spLocks noGrp="1"/>
          </p:cNvSpPr>
          <p:nvPr>
            <p:ph idx="1"/>
          </p:nvPr>
        </p:nvSpPr>
        <p:spPr>
          <a:xfrm>
            <a:off x="533400" y="1066800"/>
            <a:ext cx="7537450" cy="4343400"/>
          </a:xfrm>
        </p:spPr>
        <p:txBody>
          <a:bodyPr/>
          <a:lstStyle/>
          <a:p>
            <a:r>
              <a:rPr lang="en-US" altLang="zh-TW" b="0" i="0" dirty="0">
                <a:solidFill>
                  <a:srgbClr val="0F0F0F"/>
                </a:solidFill>
                <a:effectLst/>
                <a:highlight>
                  <a:srgbClr val="FFFFFF"/>
                </a:highlight>
                <a:latin typeface="Roboto" panose="02000000000000000000" pitchFamily="2" charset="0"/>
              </a:rPr>
              <a:t>AI </a:t>
            </a:r>
            <a:r>
              <a:rPr lang="en-US" altLang="zh-TW" b="0" i="0" dirty="0" err="1">
                <a:solidFill>
                  <a:srgbClr val="0F0F0F"/>
                </a:solidFill>
                <a:effectLst/>
                <a:highlight>
                  <a:srgbClr val="FFFFFF"/>
                </a:highlight>
                <a:latin typeface="Roboto" panose="02000000000000000000" pitchFamily="2" charset="0"/>
              </a:rPr>
              <a:t>FlickNips</a:t>
            </a:r>
            <a:r>
              <a:rPr lang="en-US" altLang="zh-TW" b="0" i="0" dirty="0">
                <a:solidFill>
                  <a:srgbClr val="0F0F0F"/>
                </a:solidFill>
                <a:effectLst/>
                <a:highlight>
                  <a:srgbClr val="FFFFFF"/>
                </a:highlight>
                <a:latin typeface="Roboto" panose="02000000000000000000" pitchFamily="2" charset="0"/>
              </a:rPr>
              <a:t> </a:t>
            </a:r>
            <a:r>
              <a:rPr lang="zh-TW" altLang="en-US" b="0" i="0" dirty="0">
                <a:solidFill>
                  <a:srgbClr val="0F0F0F"/>
                </a:solidFill>
                <a:effectLst/>
                <a:highlight>
                  <a:srgbClr val="FFFFFF"/>
                </a:highlight>
                <a:latin typeface="Roboto" panose="02000000000000000000" pitchFamily="2" charset="0"/>
              </a:rPr>
              <a:t>用</a:t>
            </a:r>
            <a:r>
              <a:rPr lang="en-US" altLang="zh-TW" b="0" i="0" dirty="0">
                <a:solidFill>
                  <a:srgbClr val="0F0F0F"/>
                </a:solidFill>
                <a:effectLst/>
                <a:highlight>
                  <a:srgbClr val="FFFFFF"/>
                </a:highlight>
                <a:latin typeface="Roboto" panose="02000000000000000000" pitchFamily="2" charset="0"/>
              </a:rPr>
              <a:t>AI</a:t>
            </a:r>
            <a:r>
              <a:rPr lang="zh-TW" altLang="en-US" b="0" i="0" dirty="0">
                <a:solidFill>
                  <a:srgbClr val="0F0F0F"/>
                </a:solidFill>
                <a:effectLst/>
                <a:highlight>
                  <a:srgbClr val="FFFFFF"/>
                </a:highlight>
                <a:latin typeface="Roboto" panose="02000000000000000000" pitchFamily="2" charset="0"/>
              </a:rPr>
              <a:t>重塑電影</a:t>
            </a:r>
            <a:r>
              <a:rPr lang="en-US" altLang="zh-TW" b="0" i="0" dirty="0">
                <a:solidFill>
                  <a:srgbClr val="0F0F0F"/>
                </a:solidFill>
                <a:effectLst/>
                <a:highlight>
                  <a:srgbClr val="FFFFFF"/>
                </a:highlight>
                <a:latin typeface="Roboto" panose="02000000000000000000" pitchFamily="2" charset="0"/>
              </a:rPr>
              <a:t>50</a:t>
            </a:r>
            <a:r>
              <a:rPr lang="zh-TW" altLang="en-US" b="0" i="0" dirty="0">
                <a:solidFill>
                  <a:srgbClr val="0F0F0F"/>
                </a:solidFill>
                <a:effectLst/>
                <a:highlight>
                  <a:srgbClr val="FFFFFF"/>
                </a:highlight>
                <a:latin typeface="Roboto" panose="02000000000000000000" pitchFamily="2" charset="0"/>
              </a:rPr>
              <a:t>年代新風格</a:t>
            </a:r>
            <a:endParaRPr lang="en-US" altLang="zh-TW" b="0" i="0" dirty="0">
              <a:solidFill>
                <a:srgbClr val="0F0F0F"/>
              </a:solidFill>
              <a:effectLst/>
              <a:highlight>
                <a:srgbClr val="FFFFFF"/>
              </a:highlight>
              <a:latin typeface="Roboto" panose="02000000000000000000" pitchFamily="2" charset="0"/>
            </a:endParaRPr>
          </a:p>
          <a:p>
            <a:r>
              <a:rPr lang="en-US" altLang="zh-TW" dirty="0">
                <a:hlinkClick r:id="rId2"/>
              </a:rPr>
              <a:t>https://www.youtube.com/@AIFlickNips</a:t>
            </a:r>
            <a:endParaRPr lang="en-US" altLang="zh-TW" dirty="0"/>
          </a:p>
          <a:p>
            <a:r>
              <a:rPr lang="zh-TW" altLang="en-US" b="0" i="0" u="none" strike="noStrike" dirty="0">
                <a:effectLst/>
                <a:highlight>
                  <a:srgbClr val="FFFFFF"/>
                </a:highlight>
                <a:latin typeface="Arial" panose="020B0604020202020204" pitchFamily="34" charset="0"/>
                <a:hlinkClick r:id="rId3"/>
              </a:rPr>
              <a:t>特殊效果</a:t>
            </a:r>
            <a:r>
              <a:rPr lang="en-US" altLang="zh-TW" b="0" i="0" u="none" strike="noStrike" dirty="0">
                <a:effectLst/>
                <a:highlight>
                  <a:srgbClr val="FFFFFF"/>
                </a:highlight>
                <a:latin typeface="Arial" panose="020B0604020202020204" pitchFamily="34" charset="0"/>
                <a:hlinkClick r:id="rId3"/>
              </a:rPr>
              <a:t>(SFX) </a:t>
            </a:r>
            <a:r>
              <a:rPr lang="zh-TW" altLang="en-US" b="0" i="0" u="none" strike="noStrike" dirty="0">
                <a:effectLst/>
                <a:highlight>
                  <a:srgbClr val="FFFFFF"/>
                </a:highlight>
                <a:latin typeface="Arial" panose="020B0604020202020204" pitchFamily="34" charset="0"/>
                <a:hlinkClick r:id="rId3"/>
              </a:rPr>
              <a:t>和視覺效果</a:t>
            </a:r>
            <a:r>
              <a:rPr lang="en-US" altLang="zh-TW" b="0" i="0" u="none" strike="noStrike" dirty="0">
                <a:effectLst/>
                <a:highlight>
                  <a:srgbClr val="FFFFFF"/>
                </a:highlight>
                <a:latin typeface="Arial" panose="020B0604020202020204" pitchFamily="34" charset="0"/>
                <a:hlinkClick r:id="rId3"/>
              </a:rPr>
              <a:t>(VFX)</a:t>
            </a:r>
          </a:p>
          <a:p>
            <a:pPr algn="l"/>
            <a:r>
              <a:rPr lang="en-US" altLang="zh-TW" b="1" i="0" dirty="0">
                <a:solidFill>
                  <a:srgbClr val="0F0F0F"/>
                </a:solidFill>
                <a:effectLst/>
                <a:highlight>
                  <a:srgbClr val="FFFFFF"/>
                </a:highlight>
                <a:latin typeface="Roboto" panose="02000000000000000000" pitchFamily="2" charset="0"/>
              </a:rPr>
              <a:t>AI rewrite superhero movies </a:t>
            </a:r>
          </a:p>
          <a:p>
            <a:r>
              <a:rPr lang="en-US" altLang="zh-TW" dirty="0">
                <a:hlinkClick r:id="rId4"/>
              </a:rPr>
              <a:t>https://youtu.be/Q32GVO87DqY</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b="1" i="0" dirty="0">
                <a:solidFill>
                  <a:srgbClr val="0F0F0F"/>
                </a:solidFill>
                <a:effectLst/>
                <a:highlight>
                  <a:srgbClr val="FFFFFF"/>
                </a:highlight>
                <a:latin typeface="Roboto" panose="02000000000000000000" pitchFamily="2" charset="0"/>
              </a:rPr>
              <a:t>Runway Gen3!</a:t>
            </a:r>
          </a:p>
          <a:p>
            <a:r>
              <a:rPr lang="en-US" altLang="zh-TW" b="1" i="0" dirty="0">
                <a:solidFill>
                  <a:srgbClr val="0F0F0F"/>
                </a:solidFill>
                <a:effectLst/>
                <a:highlight>
                  <a:srgbClr val="FFFFFF"/>
                </a:highlight>
                <a:latin typeface="Roboto" panose="02000000000000000000" pitchFamily="2" charset="0"/>
              </a:rPr>
              <a:t>https://youtu.be/nByslCkykj8</a:t>
            </a:r>
          </a:p>
          <a:p>
            <a:endParaRPr lang="zh-TW" altLang="en-US" dirty="0"/>
          </a:p>
        </p:txBody>
      </p:sp>
      <p:pic>
        <p:nvPicPr>
          <p:cNvPr id="7" name="圖片 6">
            <a:extLst>
              <a:ext uri="{FF2B5EF4-FFF2-40B4-BE49-F238E27FC236}">
                <a16:creationId xmlns:a16="http://schemas.microsoft.com/office/drawing/2014/main" id="{84703EFE-EF63-44DD-83E6-F6B2B9C03256}"/>
              </a:ext>
            </a:extLst>
          </p:cNvPr>
          <p:cNvPicPr>
            <a:picLocks noChangeAspect="1"/>
          </p:cNvPicPr>
          <p:nvPr/>
        </p:nvPicPr>
        <p:blipFill>
          <a:blip r:embed="rId5"/>
          <a:stretch>
            <a:fillRect/>
          </a:stretch>
        </p:blipFill>
        <p:spPr>
          <a:xfrm>
            <a:off x="742415" y="3603767"/>
            <a:ext cx="3524785" cy="2021052"/>
          </a:xfrm>
          <a:prstGeom prst="rect">
            <a:avLst/>
          </a:prstGeom>
        </p:spPr>
      </p:pic>
      <p:pic>
        <p:nvPicPr>
          <p:cNvPr id="9" name="圖片 8">
            <a:extLst>
              <a:ext uri="{FF2B5EF4-FFF2-40B4-BE49-F238E27FC236}">
                <a16:creationId xmlns:a16="http://schemas.microsoft.com/office/drawing/2014/main" id="{A0F79423-6BC6-EC47-50A2-E8F3796EB9EA}"/>
              </a:ext>
            </a:extLst>
          </p:cNvPr>
          <p:cNvPicPr>
            <a:picLocks noChangeAspect="1"/>
          </p:cNvPicPr>
          <p:nvPr/>
        </p:nvPicPr>
        <p:blipFill>
          <a:blip r:embed="rId6"/>
          <a:stretch>
            <a:fillRect/>
          </a:stretch>
        </p:blipFill>
        <p:spPr>
          <a:xfrm>
            <a:off x="4800600" y="3529461"/>
            <a:ext cx="3810000" cy="2169664"/>
          </a:xfrm>
          <a:prstGeom prst="rect">
            <a:avLst/>
          </a:prstGeom>
        </p:spPr>
      </p:pic>
      <p:sp>
        <p:nvSpPr>
          <p:cNvPr id="10" name="箭號: 向右 9">
            <a:extLst>
              <a:ext uri="{FF2B5EF4-FFF2-40B4-BE49-F238E27FC236}">
                <a16:creationId xmlns:a16="http://schemas.microsoft.com/office/drawing/2014/main" id="{A70DBD8B-2A33-9404-9FAC-5BBD51B187E7}"/>
              </a:ext>
            </a:extLst>
          </p:cNvPr>
          <p:cNvSpPr/>
          <p:nvPr/>
        </p:nvSpPr>
        <p:spPr bwMode="auto">
          <a:xfrm>
            <a:off x="4308475" y="4419600"/>
            <a:ext cx="457200" cy="533400"/>
          </a:xfrm>
          <a:prstGeom prst="rightArrow">
            <a:avLst>
              <a:gd name="adj1" fmla="val 100000"/>
              <a:gd name="adj2" fmla="val 43985"/>
            </a:avLst>
          </a:prstGeom>
          <a:solidFill>
            <a:srgbClr val="FF0000"/>
          </a:solidFill>
          <a:ln>
            <a:noFill/>
          </a:ln>
          <a:effectLst/>
        </p:spPr>
        <p:txBody>
          <a:bodyPr vert="horz" wrap="square" lIns="92075" tIns="46038" rIns="92075" bIns="46038" numCol="1" rtlCol="0" anchor="t" anchorCtr="0" compatLnSpc="1">
            <a:prstTxWarp prst="textNoShape">
              <a:avLst/>
            </a:prstTxWarp>
            <a:spAutoFit/>
          </a:bodyPr>
          <a:lstStyle/>
          <a:p>
            <a:pPr marL="119063" marR="0" indent="-119063" algn="ctr" defTabSz="914400" rtl="0" eaLnBrk="1" fontAlgn="base" latinLnBrk="0" hangingPunct="1">
              <a:lnSpc>
                <a:spcPct val="90000"/>
              </a:lnSpc>
              <a:spcBef>
                <a:spcPct val="50000"/>
              </a:spcBef>
              <a:spcAft>
                <a:spcPct val="0"/>
              </a:spcAft>
              <a:buClr>
                <a:schemeClr val="accent1"/>
              </a:buClr>
              <a:buSzTx/>
              <a:buFontTx/>
              <a:buNone/>
              <a:tabLst/>
            </a:pPr>
            <a:endParaRPr kumimoji="0" lang="zh-TW" altLang="en-US" sz="20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0923728"/>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建模導向</a:t>
            </a:r>
            <a:r>
              <a:rPr lang="en-US" altLang="zh-TW"/>
              <a:t>AI</a:t>
            </a:r>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60972" y="1295400"/>
            <a:ext cx="8777287" cy="4101198"/>
          </a:xfrm>
          <a:prstGeom prst="rect">
            <a:avLst/>
          </a:prstGeom>
        </p:spPr>
      </p:pic>
      <p:sp>
        <p:nvSpPr>
          <p:cNvPr id="5" name="矩形 4"/>
          <p:cNvSpPr/>
          <p:nvPr/>
        </p:nvSpPr>
        <p:spPr>
          <a:xfrm>
            <a:off x="5486400" y="6048345"/>
            <a:ext cx="3430876" cy="400110"/>
          </a:xfrm>
          <a:prstGeom prst="rect">
            <a:avLst/>
          </a:prstGeom>
        </p:spPr>
        <p:txBody>
          <a:bodyPr wrap="none">
            <a:spAutoFit/>
          </a:bodyPr>
          <a:lstStyle/>
          <a:p>
            <a:r>
              <a:rPr lang="en-US" altLang="zh-TW" dirty="0"/>
              <a:t>https://www.determined.ai/</a:t>
            </a:r>
            <a:endParaRPr lang="zh-TW" altLang="en-US" dirty="0"/>
          </a:p>
        </p:txBody>
      </p:sp>
    </p:spTree>
    <p:extLst>
      <p:ext uri="{BB962C8B-B14F-4D97-AF65-F5344CB8AC3E}">
        <p14:creationId xmlns:p14="http://schemas.microsoft.com/office/powerpoint/2010/main" val="322126959"/>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5E1407-02AF-905E-2603-5F3E62717620}"/>
              </a:ext>
            </a:extLst>
          </p:cNvPr>
          <p:cNvSpPr>
            <a:spLocks noGrp="1"/>
          </p:cNvSpPr>
          <p:nvPr>
            <p:ph type="title"/>
          </p:nvPr>
        </p:nvSpPr>
        <p:spPr>
          <a:xfrm>
            <a:off x="889000" y="152400"/>
            <a:ext cx="7581900" cy="457200"/>
          </a:xfrm>
        </p:spPr>
        <p:txBody>
          <a:bodyPr/>
          <a:lstStyle/>
          <a:p>
            <a:endParaRPr lang="zh-TW" altLang="en-US"/>
          </a:p>
        </p:txBody>
      </p:sp>
      <p:sp>
        <p:nvSpPr>
          <p:cNvPr id="3" name="內容版面配置區 2">
            <a:extLst>
              <a:ext uri="{FF2B5EF4-FFF2-40B4-BE49-F238E27FC236}">
                <a16:creationId xmlns:a16="http://schemas.microsoft.com/office/drawing/2014/main" id="{6AB0E501-42FE-A925-AC4D-4BD924C7C03C}"/>
              </a:ext>
            </a:extLst>
          </p:cNvPr>
          <p:cNvSpPr>
            <a:spLocks noGrp="1"/>
          </p:cNvSpPr>
          <p:nvPr>
            <p:ph idx="1"/>
          </p:nvPr>
        </p:nvSpPr>
        <p:spPr>
          <a:xfrm>
            <a:off x="304800" y="838200"/>
            <a:ext cx="8610600" cy="5410200"/>
          </a:xfrm>
        </p:spPr>
        <p:txBody>
          <a:bodyPr/>
          <a:lstStyle/>
          <a:p>
            <a:r>
              <a:rPr lang="en-US" altLang="zh-TW"/>
              <a:t>An ML model learns its parameters from in-sample data, but its performance is evaluated on out-of-sample data</a:t>
            </a:r>
            <a:endParaRPr lang="zh-TW" altLang="en-US"/>
          </a:p>
        </p:txBody>
      </p:sp>
      <p:pic>
        <p:nvPicPr>
          <p:cNvPr id="5" name="圖片 4">
            <a:extLst>
              <a:ext uri="{FF2B5EF4-FFF2-40B4-BE49-F238E27FC236}">
                <a16:creationId xmlns:a16="http://schemas.microsoft.com/office/drawing/2014/main" id="{01F1B6F9-9C60-F347-65C6-40355CCF0E04}"/>
              </a:ext>
            </a:extLst>
          </p:cNvPr>
          <p:cNvPicPr>
            <a:picLocks noChangeAspect="1"/>
          </p:cNvPicPr>
          <p:nvPr/>
        </p:nvPicPr>
        <p:blipFill>
          <a:blip r:embed="rId2"/>
          <a:stretch>
            <a:fillRect/>
          </a:stretch>
        </p:blipFill>
        <p:spPr>
          <a:xfrm>
            <a:off x="889000" y="1944127"/>
            <a:ext cx="7010400" cy="4019793"/>
          </a:xfrm>
          <a:prstGeom prst="rect">
            <a:avLst/>
          </a:prstGeom>
        </p:spPr>
      </p:pic>
    </p:spTree>
    <p:extLst>
      <p:ext uri="{BB962C8B-B14F-4D97-AF65-F5344CB8AC3E}">
        <p14:creationId xmlns:p14="http://schemas.microsoft.com/office/powerpoint/2010/main" val="1360520200"/>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DBD94-9DA2-FB7B-A7B3-8195572484E7}"/>
              </a:ext>
            </a:extLst>
          </p:cNvPr>
          <p:cNvSpPr>
            <a:spLocks noGrp="1"/>
          </p:cNvSpPr>
          <p:nvPr>
            <p:ph type="title"/>
          </p:nvPr>
        </p:nvSpPr>
        <p:spPr>
          <a:xfrm>
            <a:off x="889000" y="152400"/>
            <a:ext cx="7581900" cy="381000"/>
          </a:xfrm>
        </p:spPr>
        <p:txBody>
          <a:bodyPr/>
          <a:lstStyle/>
          <a:p>
            <a:r>
              <a:rPr lang="en-US" altLang="zh-TW" sz="2000"/>
              <a:t>Summary of major characteristics of probabilistic ML systems</a:t>
            </a:r>
            <a:endParaRPr lang="zh-TW" altLang="en-US" sz="2000"/>
          </a:p>
        </p:txBody>
      </p:sp>
      <p:sp>
        <p:nvSpPr>
          <p:cNvPr id="3" name="內容版面配置區 2">
            <a:extLst>
              <a:ext uri="{FF2B5EF4-FFF2-40B4-BE49-F238E27FC236}">
                <a16:creationId xmlns:a16="http://schemas.microsoft.com/office/drawing/2014/main" id="{30012766-7C5C-A7E6-A359-30C8A7D3417F}"/>
              </a:ext>
            </a:extLst>
          </p:cNvPr>
          <p:cNvSpPr>
            <a:spLocks noGrp="1"/>
          </p:cNvSpPr>
          <p:nvPr>
            <p:ph idx="1"/>
          </p:nvPr>
        </p:nvSpPr>
        <p:spPr>
          <a:xfrm>
            <a:off x="226514" y="799744"/>
            <a:ext cx="8688886" cy="4343400"/>
          </a:xfrm>
        </p:spPr>
        <p:txBody>
          <a:bodyPr/>
          <a:lstStyle/>
          <a:p>
            <a:r>
              <a:rPr lang="zh-TW" altLang="en-US" sz="1800"/>
              <a:t>機率機器學習系統僅在輸入參數和模型輸出的計算中處理機率分佈。</a:t>
            </a:r>
            <a:endParaRPr lang="en-US" altLang="zh-TW" sz="1800"/>
          </a:p>
          <a:p>
            <a:r>
              <a:rPr lang="zh-TW" altLang="en-US" sz="1800"/>
              <a:t>這是對</a:t>
            </a:r>
            <a:r>
              <a:rPr lang="zh-TW" altLang="en-US" sz="1800" b="1"/>
              <a:t>金融模型變數</a:t>
            </a:r>
            <a:r>
              <a:rPr lang="zh-TW" altLang="en-US" sz="1800"/>
              <a:t>不確定性的現實而誠實的表述。</a:t>
            </a:r>
            <a:endParaRPr lang="en-US" altLang="zh-TW" sz="1800"/>
          </a:p>
          <a:p>
            <a:r>
              <a:rPr lang="zh-TW" altLang="en-US" sz="1800"/>
              <a:t>此外，如果需要，機率分佈使用戶可以根據其業務目標靈活地選擇適當的點估計。</a:t>
            </a:r>
          </a:p>
        </p:txBody>
      </p:sp>
      <p:pic>
        <p:nvPicPr>
          <p:cNvPr id="5" name="圖片 4">
            <a:extLst>
              <a:ext uri="{FF2B5EF4-FFF2-40B4-BE49-F238E27FC236}">
                <a16:creationId xmlns:a16="http://schemas.microsoft.com/office/drawing/2014/main" id="{B7BAB9D9-EA07-B9DC-761D-D5741324106E}"/>
              </a:ext>
            </a:extLst>
          </p:cNvPr>
          <p:cNvPicPr>
            <a:picLocks noChangeAspect="1"/>
          </p:cNvPicPr>
          <p:nvPr/>
        </p:nvPicPr>
        <p:blipFill>
          <a:blip r:embed="rId2"/>
          <a:stretch>
            <a:fillRect/>
          </a:stretch>
        </p:blipFill>
        <p:spPr>
          <a:xfrm>
            <a:off x="1066800" y="2438400"/>
            <a:ext cx="6618879" cy="3696056"/>
          </a:xfrm>
          <a:prstGeom prst="rect">
            <a:avLst/>
          </a:prstGeom>
        </p:spPr>
      </p:pic>
    </p:spTree>
    <p:extLst>
      <p:ext uri="{BB962C8B-B14F-4D97-AF65-F5344CB8AC3E}">
        <p14:creationId xmlns:p14="http://schemas.microsoft.com/office/powerpoint/2010/main" val="3580515230"/>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8897713-090A-2FB8-B4E2-984CD744E28E}"/>
              </a:ext>
            </a:extLst>
          </p:cNvPr>
          <p:cNvSpPr>
            <a:spLocks noGrp="1"/>
          </p:cNvSpPr>
          <p:nvPr>
            <p:ph idx="1"/>
          </p:nvPr>
        </p:nvSpPr>
        <p:spPr>
          <a:xfrm>
            <a:off x="803275" y="76200"/>
            <a:ext cx="7537450" cy="4343400"/>
          </a:xfrm>
        </p:spPr>
        <p:txBody>
          <a:bodyPr/>
          <a:lstStyle/>
          <a:p>
            <a:r>
              <a:rPr lang="zh-TW" altLang="en-US" sz="1400"/>
              <a:t>偶然不確定性 </a:t>
            </a:r>
            <a:r>
              <a:rPr lang="en-US" altLang="zh-TW" sz="1400"/>
              <a:t>(</a:t>
            </a:r>
            <a:r>
              <a:rPr lang="zh-TW" altLang="en-US" sz="1400"/>
              <a:t> </a:t>
            </a:r>
            <a:r>
              <a:rPr lang="en-US" altLang="zh-TW" sz="1400"/>
              <a:t>Aleatory uncertainty)  </a:t>
            </a:r>
            <a:r>
              <a:rPr lang="zh-TW" altLang="en-US" sz="1400"/>
              <a:t>是觀察到的數據（</a:t>
            </a:r>
            <a:r>
              <a:rPr lang="en-US" altLang="zh-TW" sz="1400"/>
              <a:t>the known knowns: </a:t>
            </a:r>
            <a:r>
              <a:rPr lang="zh-TW" altLang="en-US" sz="1400"/>
              <a:t>已知的知識）的隨機性。</a:t>
            </a:r>
            <a:r>
              <a:rPr lang="en-US" altLang="zh-TW" sz="1400"/>
              <a:t>is uncertainty that comes from a random process.</a:t>
            </a:r>
          </a:p>
          <a:p>
            <a:endParaRPr lang="en-US" altLang="zh-TW" sz="1400"/>
          </a:p>
          <a:p>
            <a:r>
              <a:rPr lang="zh-TW" altLang="en-US" sz="1400"/>
              <a:t>認知不確定性  </a:t>
            </a:r>
            <a:r>
              <a:rPr lang="en-US" altLang="zh-TW" sz="1400"/>
              <a:t>(Epistemic uncertainty)   </a:t>
            </a:r>
            <a:r>
              <a:rPr lang="zh-TW" altLang="en-US" sz="1400"/>
              <a:t>是由於缺乏對潛在現象（</a:t>
            </a:r>
            <a:r>
              <a:rPr lang="en-US" altLang="zh-TW" sz="1400"/>
              <a:t>the known unknowns: </a:t>
            </a:r>
            <a:r>
              <a:rPr lang="zh-TW" altLang="en-US" sz="1400"/>
              <a:t>已知的未知數）的了解而產生的。</a:t>
            </a:r>
            <a:r>
              <a:rPr lang="en-US" altLang="zh-TW" sz="1400"/>
              <a:t>is uncertainty that comes from the lack of knowledge.</a:t>
            </a:r>
          </a:p>
          <a:p>
            <a:endParaRPr lang="en-US" altLang="zh-TW" sz="1400"/>
          </a:p>
          <a:p>
            <a:r>
              <a:rPr lang="zh-TW" altLang="en-US" sz="1400"/>
              <a:t>本體論的不確定性</a:t>
            </a:r>
            <a:r>
              <a:rPr lang="en-US" altLang="zh-TW" sz="1400"/>
              <a:t>(Ontological uncertainty) </a:t>
            </a:r>
            <a:r>
              <a:rPr lang="zh-TW" altLang="en-US" sz="1400"/>
              <a:t>源自於人類事務的本質及其固有的不可預測的動態（</a:t>
            </a:r>
            <a:r>
              <a:rPr lang="en-US" altLang="zh-TW" sz="1400"/>
              <a:t> the unknown unknowns</a:t>
            </a:r>
            <a:r>
              <a:rPr lang="zh-TW" altLang="en-US" sz="1400"/>
              <a:t>未知的未知數）。 </a:t>
            </a:r>
            <a:r>
              <a:rPr lang="en-US" altLang="zh-TW" sz="1400"/>
              <a:t>results from unconscious utilization of inappropriate methodology or belief systems.</a:t>
            </a:r>
            <a:endParaRPr lang="zh-TW" altLang="en-US" sz="1400"/>
          </a:p>
        </p:txBody>
      </p:sp>
      <p:pic>
        <p:nvPicPr>
          <p:cNvPr id="4" name="圖片 3">
            <a:extLst>
              <a:ext uri="{FF2B5EF4-FFF2-40B4-BE49-F238E27FC236}">
                <a16:creationId xmlns:a16="http://schemas.microsoft.com/office/drawing/2014/main" id="{69CFBB1B-27DF-B959-A2C0-4B9C7ECFEF73}"/>
              </a:ext>
            </a:extLst>
          </p:cNvPr>
          <p:cNvPicPr>
            <a:picLocks noChangeAspect="1"/>
          </p:cNvPicPr>
          <p:nvPr/>
        </p:nvPicPr>
        <p:blipFill>
          <a:blip r:embed="rId2"/>
          <a:stretch>
            <a:fillRect/>
          </a:stretch>
        </p:blipFill>
        <p:spPr>
          <a:xfrm>
            <a:off x="457200" y="3048000"/>
            <a:ext cx="6782199" cy="3048000"/>
          </a:xfrm>
          <a:prstGeom prst="rect">
            <a:avLst/>
          </a:prstGeom>
        </p:spPr>
      </p:pic>
      <p:cxnSp>
        <p:nvCxnSpPr>
          <p:cNvPr id="6" name="直線單箭頭接點 5">
            <a:extLst>
              <a:ext uri="{FF2B5EF4-FFF2-40B4-BE49-F238E27FC236}">
                <a16:creationId xmlns:a16="http://schemas.microsoft.com/office/drawing/2014/main" id="{A8FBF9C8-F69D-772A-CC50-813C94B85C6F}"/>
              </a:ext>
            </a:extLst>
          </p:cNvPr>
          <p:cNvCxnSpPr/>
          <p:nvPr/>
        </p:nvCxnSpPr>
        <p:spPr bwMode="auto">
          <a:xfrm flipV="1">
            <a:off x="7162800" y="4495800"/>
            <a:ext cx="1447800" cy="14478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線單箭頭接點 11">
            <a:extLst>
              <a:ext uri="{FF2B5EF4-FFF2-40B4-BE49-F238E27FC236}">
                <a16:creationId xmlns:a16="http://schemas.microsoft.com/office/drawing/2014/main" id="{4BFE8B1A-22FF-905E-535A-B7F84C4585BC}"/>
              </a:ext>
            </a:extLst>
          </p:cNvPr>
          <p:cNvCxnSpPr/>
          <p:nvPr/>
        </p:nvCxnSpPr>
        <p:spPr bwMode="auto">
          <a:xfrm flipV="1">
            <a:off x="7045325" y="4267200"/>
            <a:ext cx="1295400" cy="1752600"/>
          </a:xfrm>
          <a:prstGeom prst="straightConnector1">
            <a:avLst/>
          </a:prstGeom>
          <a:noFill/>
          <a:ln w="2857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字方塊 12">
            <a:extLst>
              <a:ext uri="{FF2B5EF4-FFF2-40B4-BE49-F238E27FC236}">
                <a16:creationId xmlns:a16="http://schemas.microsoft.com/office/drawing/2014/main" id="{D1E9A9A4-BD0A-52B7-CBDA-235BC9F5573C}"/>
              </a:ext>
            </a:extLst>
          </p:cNvPr>
          <p:cNvSpPr txBox="1"/>
          <p:nvPr/>
        </p:nvSpPr>
        <p:spPr>
          <a:xfrm>
            <a:off x="7921096" y="4734461"/>
            <a:ext cx="1143000" cy="430887"/>
          </a:xfrm>
          <a:prstGeom prst="rect">
            <a:avLst/>
          </a:prstGeom>
          <a:noFill/>
        </p:spPr>
        <p:txBody>
          <a:bodyPr wrap="square" rtlCol="0">
            <a:spAutoFit/>
          </a:bodyPr>
          <a:lstStyle/>
          <a:p>
            <a:r>
              <a:rPr lang="en-US" altLang="zh-TW" sz="1100"/>
              <a:t>Ontological uncertainty</a:t>
            </a:r>
            <a:endParaRPr lang="zh-TW" altLang="en-US" sz="1100"/>
          </a:p>
        </p:txBody>
      </p:sp>
    </p:spTree>
    <p:extLst>
      <p:ext uri="{BB962C8B-B14F-4D97-AF65-F5344CB8AC3E}">
        <p14:creationId xmlns:p14="http://schemas.microsoft.com/office/powerpoint/2010/main" val="3266086430"/>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458505-CCFC-CCC7-1346-8F4986562A7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5B764FB-FC1D-827D-0338-754F41E13039}"/>
              </a:ext>
            </a:extLst>
          </p:cNvPr>
          <p:cNvSpPr>
            <a:spLocks noGrp="1"/>
          </p:cNvSpPr>
          <p:nvPr>
            <p:ph idx="1"/>
          </p:nvPr>
        </p:nvSpPr>
        <p:spPr/>
        <p:txBody>
          <a:bodyPr/>
          <a:lstStyle/>
          <a:p>
            <a:endParaRPr lang="zh-TW" altLang="en-US"/>
          </a:p>
        </p:txBody>
      </p:sp>
      <p:pic>
        <p:nvPicPr>
          <p:cNvPr id="2050" name="Picture 2" descr="Uncertainty types">
            <a:extLst>
              <a:ext uri="{FF2B5EF4-FFF2-40B4-BE49-F238E27FC236}">
                <a16:creationId xmlns:a16="http://schemas.microsoft.com/office/drawing/2014/main" id="{2F325D69-C969-01C9-22C4-C3D9736A3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 y="762000"/>
            <a:ext cx="91440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121167"/>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Is Artificial Intelligence Permanently Inscrutable?</a:t>
            </a:r>
            <a:br>
              <a:rPr lang="en-US" altLang="zh-TW" dirty="0"/>
            </a:br>
            <a:r>
              <a:rPr lang="zh-TW" altLang="en-US" dirty="0"/>
              <a:t>為何人工智慧是總是難以理解？</a:t>
            </a:r>
          </a:p>
        </p:txBody>
      </p:sp>
      <p:sp>
        <p:nvSpPr>
          <p:cNvPr id="3" name="內容版面配置區 2"/>
          <p:cNvSpPr>
            <a:spLocks noGrp="1"/>
          </p:cNvSpPr>
          <p:nvPr>
            <p:ph idx="1"/>
          </p:nvPr>
        </p:nvSpPr>
        <p:spPr>
          <a:xfrm>
            <a:off x="533400" y="2057400"/>
            <a:ext cx="8077200" cy="3886200"/>
          </a:xfrm>
        </p:spPr>
        <p:txBody>
          <a:bodyPr/>
          <a:lstStyle/>
          <a:p>
            <a:r>
              <a:rPr lang="zh-TW" altLang="en-US" dirty="0"/>
              <a:t>現代機器學習在神諭</a:t>
            </a:r>
            <a:r>
              <a:rPr lang="en-US" altLang="zh-TW" dirty="0"/>
              <a:t>(oracle)</a:t>
            </a:r>
            <a:r>
              <a:rPr lang="zh-TW" altLang="en-US" dirty="0"/>
              <a:t>中提供了一種選擇：</a:t>
            </a:r>
            <a:endParaRPr lang="en-US" altLang="zh-TW" dirty="0"/>
          </a:p>
          <a:p>
            <a:r>
              <a:rPr lang="en-US" altLang="zh-TW" dirty="0"/>
              <a:t>"</a:t>
            </a:r>
            <a:r>
              <a:rPr lang="zh-TW" altLang="en-US" dirty="0"/>
              <a:t>高精確地知道會發生什麼</a:t>
            </a:r>
            <a:r>
              <a:rPr lang="en-US" altLang="zh-TW" dirty="0"/>
              <a:t>"  </a:t>
            </a:r>
            <a:r>
              <a:rPr lang="zh-TW" altLang="en-US" dirty="0"/>
              <a:t>或  </a:t>
            </a:r>
            <a:r>
              <a:rPr lang="en-US" altLang="zh-TW" dirty="0"/>
              <a:t>"</a:t>
            </a:r>
            <a:r>
              <a:rPr lang="zh-TW" altLang="en-US" dirty="0"/>
              <a:t>為什麼會發生某些事情</a:t>
            </a:r>
            <a:r>
              <a:rPr lang="en-US" altLang="zh-TW" dirty="0"/>
              <a:t>"</a:t>
            </a:r>
          </a:p>
          <a:p>
            <a:r>
              <a:rPr lang="en-US" altLang="zh-TW" dirty="0">
                <a:solidFill>
                  <a:srgbClr val="FF0000"/>
                </a:solidFill>
              </a:rPr>
              <a:t>(</a:t>
            </a:r>
            <a:r>
              <a:rPr lang="zh-TW" altLang="en-US" dirty="0">
                <a:solidFill>
                  <a:srgbClr val="FF0000"/>
                </a:solidFill>
              </a:rPr>
              <a:t>可預測性 </a:t>
            </a:r>
            <a:r>
              <a:rPr lang="en-US" altLang="zh-TW" dirty="0">
                <a:solidFill>
                  <a:srgbClr val="FF0000"/>
                </a:solidFill>
              </a:rPr>
              <a:t>vs</a:t>
            </a:r>
            <a:r>
              <a:rPr lang="zh-TW" altLang="en-US" dirty="0">
                <a:solidFill>
                  <a:srgbClr val="FF0000"/>
                </a:solidFill>
              </a:rPr>
              <a:t> 可解釋性</a:t>
            </a:r>
            <a:r>
              <a:rPr lang="en-US" altLang="zh-TW" dirty="0">
                <a:solidFill>
                  <a:srgbClr val="FF0000"/>
                </a:solidFill>
              </a:rPr>
              <a:t>) </a:t>
            </a:r>
            <a:r>
              <a:rPr lang="zh-TW" altLang="en-US" dirty="0">
                <a:solidFill>
                  <a:srgbClr val="FF0000"/>
                </a:solidFill>
              </a:rPr>
              <a:t>通常只能擇一而不可兼得？</a:t>
            </a:r>
            <a:endParaRPr lang="en-US" altLang="zh-TW" dirty="0">
              <a:solidFill>
                <a:srgbClr val="FF0000"/>
              </a:solidFill>
            </a:endParaRPr>
          </a:p>
          <a:p>
            <a:endParaRPr lang="en-US" altLang="zh-TW" dirty="0"/>
          </a:p>
          <a:p>
            <a:r>
              <a:rPr lang="zh-TW" altLang="en-US" dirty="0"/>
              <a:t>訓練有素的</a:t>
            </a:r>
            <a:r>
              <a:rPr lang="en-US" altLang="zh-TW" dirty="0"/>
              <a:t>AI</a:t>
            </a:r>
            <a:r>
              <a:rPr lang="zh-TW" altLang="en-US" dirty="0"/>
              <a:t>機器非常適合他們的環境 </a:t>
            </a:r>
            <a:r>
              <a:rPr lang="en-US" altLang="zh-TW" dirty="0"/>
              <a:t>– </a:t>
            </a:r>
            <a:r>
              <a:rPr lang="zh-TW" altLang="en-US" dirty="0"/>
              <a:t>但不適應任何其他環境。  </a:t>
            </a:r>
            <a:endParaRPr lang="en-US" altLang="zh-TW" dirty="0"/>
          </a:p>
          <a:p>
            <a:r>
              <a:rPr lang="en-US" altLang="zh-TW" dirty="0">
                <a:solidFill>
                  <a:srgbClr val="FF0000"/>
                </a:solidFill>
              </a:rPr>
              <a:t>(</a:t>
            </a:r>
            <a:r>
              <a:rPr lang="zh-TW" altLang="en-US" dirty="0">
                <a:solidFill>
                  <a:srgbClr val="FF0000"/>
                </a:solidFill>
              </a:rPr>
              <a:t>過度學習 </a:t>
            </a:r>
            <a:r>
              <a:rPr lang="en-US" altLang="zh-TW" dirty="0">
                <a:solidFill>
                  <a:srgbClr val="FF0000"/>
                </a:solidFill>
              </a:rPr>
              <a:t>vs </a:t>
            </a:r>
            <a:r>
              <a:rPr lang="zh-TW" altLang="en-US" dirty="0">
                <a:solidFill>
                  <a:srgbClr val="FF0000"/>
                </a:solidFill>
              </a:rPr>
              <a:t>學習不足</a:t>
            </a:r>
            <a:r>
              <a:rPr lang="en-US" altLang="zh-TW" dirty="0">
                <a:solidFill>
                  <a:srgbClr val="FF0000"/>
                </a:solidFill>
              </a:rPr>
              <a:t>)</a:t>
            </a:r>
          </a:p>
          <a:p>
            <a:endParaRPr lang="en-US" altLang="zh-TW" dirty="0"/>
          </a:p>
          <a:p>
            <a:endParaRPr lang="en-US" altLang="zh-TW" dirty="0"/>
          </a:p>
          <a:p>
            <a:r>
              <a:rPr lang="zh-TW" altLang="en-US" dirty="0"/>
              <a:t> </a:t>
            </a:r>
          </a:p>
        </p:txBody>
      </p:sp>
    </p:spTree>
    <p:extLst>
      <p:ext uri="{BB962C8B-B14F-4D97-AF65-F5344CB8AC3E}">
        <p14:creationId xmlns:p14="http://schemas.microsoft.com/office/powerpoint/2010/main" val="3598475492"/>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FF8EB3-796C-3D9E-37DD-7415EE44C39B}"/>
              </a:ext>
            </a:extLst>
          </p:cNvPr>
          <p:cNvSpPr>
            <a:spLocks noGrp="1"/>
          </p:cNvSpPr>
          <p:nvPr>
            <p:ph type="title"/>
          </p:nvPr>
        </p:nvSpPr>
        <p:spPr/>
        <p:txBody>
          <a:bodyPr/>
          <a:lstStyle/>
          <a:p>
            <a:r>
              <a:rPr lang="zh-TW" altLang="en-US" dirty="0"/>
              <a:t>教科書以自編教材為主</a:t>
            </a:r>
            <a:r>
              <a:rPr lang="en-US" altLang="zh-TW" dirty="0"/>
              <a:t>.</a:t>
            </a:r>
            <a:r>
              <a:rPr lang="zh-TW" altLang="en-US" dirty="0"/>
              <a:t>若想購買可買下列</a:t>
            </a:r>
            <a:r>
              <a:rPr lang="en-US" altLang="zh-TW" dirty="0"/>
              <a:t>:</a:t>
            </a:r>
            <a:endParaRPr lang="zh-TW" altLang="en-US" dirty="0"/>
          </a:p>
        </p:txBody>
      </p:sp>
      <p:sp>
        <p:nvSpPr>
          <p:cNvPr id="3" name="內容版面配置區 2">
            <a:extLst>
              <a:ext uri="{FF2B5EF4-FFF2-40B4-BE49-F238E27FC236}">
                <a16:creationId xmlns:a16="http://schemas.microsoft.com/office/drawing/2014/main" id="{1D01DB5A-6553-0E3E-A2AF-CCE1AB43E51D}"/>
              </a:ext>
            </a:extLst>
          </p:cNvPr>
          <p:cNvSpPr>
            <a:spLocks noGrp="1"/>
          </p:cNvSpPr>
          <p:nvPr>
            <p:ph idx="1"/>
          </p:nvPr>
        </p:nvSpPr>
        <p:spPr>
          <a:xfrm>
            <a:off x="228600" y="685800"/>
            <a:ext cx="7537450" cy="4343400"/>
          </a:xfrm>
        </p:spPr>
        <p:txBody>
          <a:bodyPr/>
          <a:lstStyle/>
          <a:p>
            <a:pPr algn="l"/>
            <a:r>
              <a:rPr lang="zh-TW" altLang="en-US" sz="1800" b="1" i="0" dirty="0">
                <a:solidFill>
                  <a:srgbClr val="333333"/>
                </a:solidFill>
                <a:effectLst/>
                <a:latin typeface="Arial" panose="020B0604020202020204" pitchFamily="34" charset="0"/>
              </a:rPr>
              <a:t>圖解</a:t>
            </a:r>
            <a:r>
              <a:rPr lang="en-US" altLang="zh-TW" sz="1800" b="1" i="0" dirty="0">
                <a:solidFill>
                  <a:srgbClr val="333333"/>
                </a:solidFill>
                <a:effectLst/>
                <a:latin typeface="Arial" panose="020B0604020202020204" pitchFamily="34" charset="0"/>
              </a:rPr>
              <a:t>TensorFlow 2</a:t>
            </a:r>
            <a:r>
              <a:rPr lang="zh-TW" altLang="en-US" sz="1800" b="1" i="0" dirty="0">
                <a:solidFill>
                  <a:srgbClr val="333333"/>
                </a:solidFill>
                <a:effectLst/>
                <a:latin typeface="Arial" panose="020B0604020202020204" pitchFamily="34" charset="0"/>
              </a:rPr>
              <a:t>初學篇：實作</a:t>
            </a:r>
            <a:r>
              <a:rPr lang="en-US" altLang="zh-TW" sz="1800" b="1" i="0" dirty="0" err="1">
                <a:solidFill>
                  <a:srgbClr val="333333"/>
                </a:solidFill>
                <a:effectLst/>
                <a:latin typeface="Arial" panose="020B0604020202020204" pitchFamily="34" charset="0"/>
              </a:rPr>
              <a:t>tf.keras</a:t>
            </a:r>
            <a:r>
              <a:rPr lang="en-US" altLang="zh-TW" sz="1800" b="1" i="0" dirty="0">
                <a:solidFill>
                  <a:srgbClr val="333333"/>
                </a:solidFill>
                <a:effectLst/>
                <a:latin typeface="Arial" panose="020B0604020202020204" pitchFamily="34" charset="0"/>
              </a:rPr>
              <a:t> + </a:t>
            </a:r>
            <a:r>
              <a:rPr lang="en-US" altLang="zh-TW" sz="1800" b="1" i="0" dirty="0" err="1">
                <a:solidFill>
                  <a:srgbClr val="333333"/>
                </a:solidFill>
                <a:effectLst/>
                <a:latin typeface="Arial" panose="020B0604020202020204" pitchFamily="34" charset="0"/>
              </a:rPr>
              <a:t>Colab</a:t>
            </a:r>
            <a:r>
              <a:rPr lang="zh-TW" altLang="en-US" sz="1800" b="1" i="0" dirty="0">
                <a:solidFill>
                  <a:srgbClr val="333333"/>
                </a:solidFill>
                <a:effectLst/>
                <a:latin typeface="Arial" panose="020B0604020202020204" pitchFamily="34" charset="0"/>
              </a:rPr>
              <a:t>雲端、深度學習、人工智慧、影像辨識</a:t>
            </a:r>
          </a:p>
          <a:p>
            <a:pPr algn="l">
              <a:buFont typeface="Arial" panose="020B0604020202020204" pitchFamily="34" charset="0"/>
              <a:buChar char="•"/>
            </a:pPr>
            <a:r>
              <a:rPr lang="zh-TW" altLang="en-US" sz="1800" b="0" i="0" dirty="0">
                <a:solidFill>
                  <a:srgbClr val="666666"/>
                </a:solidFill>
                <a:effectLst/>
                <a:latin typeface="Arial" panose="020B0604020202020204" pitchFamily="34" charset="0"/>
              </a:rPr>
              <a:t>作者： </a:t>
            </a:r>
            <a:r>
              <a:rPr lang="zh-TW" altLang="en-US" sz="1800" b="0" i="0" u="none" strike="noStrike" dirty="0">
                <a:solidFill>
                  <a:srgbClr val="333333"/>
                </a:solidFill>
                <a:effectLst/>
                <a:latin typeface="Arial" panose="020B0604020202020204" pitchFamily="34" charset="0"/>
                <a:hlinkClick r:id="rId2"/>
              </a:rPr>
              <a:t>林大貴</a:t>
            </a:r>
            <a:r>
              <a:rPr lang="zh-TW" altLang="en-US" sz="1800" b="0" i="0" dirty="0">
                <a:solidFill>
                  <a:srgbClr val="666666"/>
                </a:solidFill>
                <a:effectLst/>
                <a:latin typeface="Arial" panose="020B0604020202020204" pitchFamily="34" charset="0"/>
              </a:rPr>
              <a:t>  </a:t>
            </a:r>
            <a:r>
              <a:rPr lang="zh-TW" altLang="en-US" sz="1800" b="0" i="0" u="none" strike="noStrike" dirty="0">
                <a:solidFill>
                  <a:srgbClr val="333333"/>
                </a:solidFill>
                <a:effectLst/>
                <a:latin typeface="Helvetica Neue"/>
              </a:rPr>
              <a:t>追蹤作者</a:t>
            </a:r>
            <a:r>
              <a:rPr lang="zh-TW" altLang="en-US" sz="1800" b="0" i="0" dirty="0">
                <a:solidFill>
                  <a:srgbClr val="666666"/>
                </a:solidFill>
                <a:effectLst/>
                <a:latin typeface="Arial" panose="020B0604020202020204" pitchFamily="34" charset="0"/>
              </a:rPr>
              <a:t> </a:t>
            </a:r>
            <a:r>
              <a:rPr lang="zh-TW" altLang="en-US" sz="1800" b="0" i="0" u="none" strike="noStrike" dirty="0">
                <a:solidFill>
                  <a:srgbClr val="333333"/>
                </a:solidFill>
                <a:effectLst/>
                <a:latin typeface="Arial" panose="020B0604020202020204" pitchFamily="34" charset="0"/>
                <a:hlinkClick r:id="rId3" tooltip="新功能介紹"/>
              </a:rPr>
              <a:t>新功能介紹</a:t>
            </a:r>
            <a:endParaRPr lang="zh-TW" altLang="en-US" sz="1800" b="0" i="0" dirty="0">
              <a:solidFill>
                <a:srgbClr val="666666"/>
              </a:solidFill>
              <a:effectLst/>
              <a:latin typeface="Arial" panose="020B0604020202020204" pitchFamily="34" charset="0"/>
            </a:endParaRPr>
          </a:p>
          <a:p>
            <a:pPr algn="l">
              <a:buFont typeface="Arial" panose="020B0604020202020204" pitchFamily="34" charset="0"/>
              <a:buChar char="•"/>
            </a:pPr>
            <a:r>
              <a:rPr lang="zh-TW" altLang="en-US" sz="1800" b="0" i="0" dirty="0">
                <a:solidFill>
                  <a:srgbClr val="666666"/>
                </a:solidFill>
                <a:effectLst/>
                <a:latin typeface="Arial" panose="020B0604020202020204" pitchFamily="34" charset="0"/>
              </a:rPr>
              <a:t>出版社：</a:t>
            </a:r>
            <a:r>
              <a:rPr lang="zh-TW" altLang="en-US" sz="1800" b="0" i="0" u="none" strike="noStrike" dirty="0">
                <a:solidFill>
                  <a:srgbClr val="333333"/>
                </a:solidFill>
                <a:effectLst/>
                <a:latin typeface="Arial" panose="020B0604020202020204" pitchFamily="34" charset="0"/>
                <a:hlinkClick r:id="rId4"/>
              </a:rPr>
              <a:t>博碩</a:t>
            </a:r>
            <a:r>
              <a:rPr lang="zh-TW" altLang="en-US" sz="1800" b="0" i="0" dirty="0">
                <a:solidFill>
                  <a:srgbClr val="666666"/>
                </a:solidFill>
                <a:effectLst/>
                <a:latin typeface="Arial" panose="020B0604020202020204" pitchFamily="34" charset="0"/>
              </a:rPr>
              <a:t>  </a:t>
            </a:r>
            <a:r>
              <a:rPr lang="zh-TW" altLang="en-US" sz="1800" b="0" i="0" u="none" strike="noStrike" dirty="0">
                <a:solidFill>
                  <a:srgbClr val="333333"/>
                </a:solidFill>
                <a:effectLst/>
                <a:latin typeface="Helvetica Neue"/>
              </a:rPr>
              <a:t>訂閱出版社新書快訊</a:t>
            </a:r>
            <a:r>
              <a:rPr lang="zh-TW" altLang="en-US" sz="1800" b="0" i="0" dirty="0">
                <a:solidFill>
                  <a:srgbClr val="666666"/>
                </a:solidFill>
                <a:effectLst/>
                <a:latin typeface="Arial" panose="020B0604020202020204" pitchFamily="34" charset="0"/>
              </a:rPr>
              <a:t> </a:t>
            </a:r>
            <a:r>
              <a:rPr lang="zh-TW" altLang="en-US" sz="1800" b="0" i="0" u="none" strike="noStrike" dirty="0">
                <a:solidFill>
                  <a:srgbClr val="333333"/>
                </a:solidFill>
                <a:effectLst/>
                <a:latin typeface="Arial" panose="020B0604020202020204" pitchFamily="34" charset="0"/>
                <a:hlinkClick r:id="rId5" tooltip="新功能介紹"/>
              </a:rPr>
              <a:t>新功能介紹</a:t>
            </a:r>
            <a:endParaRPr lang="zh-TW" altLang="en-US" sz="1800" b="0" i="0" dirty="0">
              <a:solidFill>
                <a:srgbClr val="666666"/>
              </a:solidFill>
              <a:effectLst/>
              <a:latin typeface="Arial" panose="020B0604020202020204" pitchFamily="34" charset="0"/>
            </a:endParaRPr>
          </a:p>
          <a:p>
            <a:pPr algn="l">
              <a:buFont typeface="Arial" panose="020B0604020202020204" pitchFamily="34" charset="0"/>
              <a:buChar char="•"/>
            </a:pPr>
            <a:r>
              <a:rPr lang="zh-TW" altLang="en-US" sz="1800" b="0" i="0" dirty="0">
                <a:solidFill>
                  <a:srgbClr val="666666"/>
                </a:solidFill>
                <a:effectLst/>
                <a:latin typeface="Arial" panose="020B0604020202020204" pitchFamily="34" charset="0"/>
              </a:rPr>
              <a:t>出版日期：</a:t>
            </a:r>
            <a:r>
              <a:rPr lang="en-US" altLang="zh-TW" sz="1800" b="0" i="0" dirty="0">
                <a:solidFill>
                  <a:srgbClr val="666666"/>
                </a:solidFill>
                <a:effectLst/>
                <a:latin typeface="Arial" panose="020B0604020202020204" pitchFamily="34" charset="0"/>
              </a:rPr>
              <a:t>2022/06/10</a:t>
            </a:r>
          </a:p>
          <a:p>
            <a:pPr algn="l">
              <a:buFont typeface="Arial" panose="020B0604020202020204" pitchFamily="34" charset="0"/>
              <a:buChar char="•"/>
            </a:pPr>
            <a:r>
              <a:rPr lang="zh-TW" altLang="en-US" sz="1800" b="0" i="0" dirty="0">
                <a:solidFill>
                  <a:srgbClr val="666666"/>
                </a:solidFill>
                <a:effectLst/>
                <a:latin typeface="Arial" panose="020B0604020202020204" pitchFamily="34" charset="0"/>
              </a:rPr>
              <a:t>語言：繁體中文</a:t>
            </a:r>
          </a:p>
          <a:p>
            <a:pPr algn="l">
              <a:buFont typeface="Arial" panose="020B0604020202020204" pitchFamily="34" charset="0"/>
              <a:buChar char="•"/>
            </a:pPr>
            <a:r>
              <a:rPr lang="zh-TW" altLang="en-US" sz="1800" b="0" i="0" dirty="0">
                <a:solidFill>
                  <a:srgbClr val="6C6C6C"/>
                </a:solidFill>
                <a:effectLst/>
                <a:latin typeface="Arial" panose="020B0604020202020204" pitchFamily="34" charset="0"/>
              </a:rPr>
              <a:t>優惠期限：</a:t>
            </a:r>
            <a:r>
              <a:rPr lang="en-US" altLang="zh-TW" sz="1800" b="0" i="0" dirty="0">
                <a:solidFill>
                  <a:srgbClr val="6C6C6C"/>
                </a:solidFill>
                <a:effectLst/>
                <a:latin typeface="Arial" panose="020B0604020202020204" pitchFamily="34" charset="0"/>
              </a:rPr>
              <a:t>2024</a:t>
            </a:r>
            <a:r>
              <a:rPr lang="zh-TW" altLang="en-US" sz="1800" b="0" i="0" dirty="0">
                <a:solidFill>
                  <a:srgbClr val="6C6C6C"/>
                </a:solidFill>
                <a:effectLst/>
                <a:latin typeface="Arial" panose="020B0604020202020204" pitchFamily="34" charset="0"/>
              </a:rPr>
              <a:t>年</a:t>
            </a:r>
            <a:r>
              <a:rPr lang="en-US" altLang="zh-TW" sz="1800" b="0" i="0" dirty="0">
                <a:solidFill>
                  <a:srgbClr val="6C6C6C"/>
                </a:solidFill>
                <a:effectLst/>
                <a:latin typeface="Arial" panose="020B0604020202020204" pitchFamily="34" charset="0"/>
              </a:rPr>
              <a:t>10</a:t>
            </a:r>
            <a:r>
              <a:rPr lang="zh-TW" altLang="en-US" sz="1800" b="0" i="0" dirty="0">
                <a:solidFill>
                  <a:srgbClr val="6C6C6C"/>
                </a:solidFill>
                <a:effectLst/>
                <a:latin typeface="Arial" panose="020B0604020202020204" pitchFamily="34" charset="0"/>
              </a:rPr>
              <a:t>月</a:t>
            </a:r>
            <a:r>
              <a:rPr lang="en-US" altLang="zh-TW" sz="1800" b="0" i="0" dirty="0">
                <a:solidFill>
                  <a:srgbClr val="6C6C6C"/>
                </a:solidFill>
                <a:effectLst/>
                <a:latin typeface="Arial" panose="020B0604020202020204" pitchFamily="34" charset="0"/>
              </a:rPr>
              <a:t>31</a:t>
            </a:r>
            <a:r>
              <a:rPr lang="zh-TW" altLang="en-US" sz="1800" b="0" i="0" dirty="0">
                <a:solidFill>
                  <a:srgbClr val="6C6C6C"/>
                </a:solidFill>
                <a:effectLst/>
                <a:latin typeface="Arial" panose="020B0604020202020204" pitchFamily="34" charset="0"/>
              </a:rPr>
              <a:t>日止</a:t>
            </a:r>
            <a:endParaRPr lang="en-US" altLang="zh-TW" sz="1800" b="0" i="0" dirty="0">
              <a:solidFill>
                <a:srgbClr val="6C6C6C"/>
              </a:solidFill>
              <a:effectLst/>
              <a:latin typeface="Arial" panose="020B0604020202020204" pitchFamily="34" charset="0"/>
            </a:endParaRPr>
          </a:p>
          <a:p>
            <a:pPr algn="l">
              <a:buFont typeface="Arial" panose="020B0604020202020204" pitchFamily="34" charset="0"/>
              <a:buChar char="•"/>
            </a:pPr>
            <a:endParaRPr lang="en-US" altLang="zh-TW" dirty="0">
              <a:solidFill>
                <a:srgbClr val="6C6C6C"/>
              </a:solidFill>
              <a:latin typeface="Arial" panose="020B0604020202020204" pitchFamily="34" charset="0"/>
            </a:endParaRPr>
          </a:p>
          <a:p>
            <a:pPr marL="0" indent="0">
              <a:buNone/>
            </a:pPr>
            <a:r>
              <a:rPr lang="zh-TW" altLang="en-US" sz="1600" dirty="0"/>
              <a:t>業代</a:t>
            </a:r>
            <a:endParaRPr lang="en-US" altLang="zh-TW" sz="1600" dirty="0"/>
          </a:p>
          <a:p>
            <a:pPr marL="0" indent="0">
              <a:buNone/>
            </a:pPr>
            <a:r>
              <a:rPr lang="zh-TW" altLang="en-US" sz="1600" dirty="0"/>
              <a:t>汪 玉 鳳        </a:t>
            </a:r>
            <a:r>
              <a:rPr lang="en-US" altLang="zh-TW" sz="1600" dirty="0" err="1"/>
              <a:t>carlo</a:t>
            </a:r>
            <a:r>
              <a:rPr lang="en-US" altLang="zh-TW" sz="1600" dirty="0"/>
              <a:t>   </a:t>
            </a:r>
          </a:p>
          <a:p>
            <a:pPr marL="0" indent="0">
              <a:buNone/>
            </a:pPr>
            <a:r>
              <a:rPr lang="en-US" altLang="zh-TW" sz="1600" dirty="0"/>
              <a:t>======================================</a:t>
            </a:r>
          </a:p>
          <a:p>
            <a:pPr marL="0" indent="0">
              <a:buNone/>
            </a:pPr>
            <a:r>
              <a:rPr lang="zh-TW" altLang="en-US" sz="1600" dirty="0"/>
              <a:t>博碩文化股份有限公司</a:t>
            </a:r>
            <a:r>
              <a:rPr lang="en-US" altLang="zh-TW" sz="1600" dirty="0" err="1"/>
              <a:t>DrMaster</a:t>
            </a:r>
            <a:r>
              <a:rPr lang="en-US" altLang="zh-TW" sz="1600" dirty="0"/>
              <a:t> </a:t>
            </a:r>
            <a:r>
              <a:rPr lang="en-US" altLang="zh-TW" sz="1600" dirty="0" err="1"/>
              <a:t>Co.,Ltd</a:t>
            </a:r>
            <a:endParaRPr lang="en-US" altLang="zh-TW" sz="1600" dirty="0"/>
          </a:p>
          <a:p>
            <a:pPr marL="0" indent="0">
              <a:buNone/>
            </a:pPr>
            <a:r>
              <a:rPr lang="en-US" altLang="zh-TW" sz="1600" dirty="0"/>
              <a:t> </a:t>
            </a:r>
            <a:r>
              <a:rPr lang="en-US" altLang="zh-TW" sz="1600" dirty="0" err="1"/>
              <a:t>LineID</a:t>
            </a:r>
            <a:r>
              <a:rPr lang="en-US" altLang="zh-TW" sz="1600" dirty="0"/>
              <a:t>: 0925177716</a:t>
            </a:r>
          </a:p>
          <a:p>
            <a:pPr marL="0" indent="0">
              <a:buNone/>
            </a:pPr>
            <a:r>
              <a:rPr lang="en-US" altLang="zh-TW" sz="1600" dirty="0"/>
              <a:t>Tel</a:t>
            </a:r>
            <a:r>
              <a:rPr lang="zh-TW" altLang="en-US" sz="1600" dirty="0"/>
              <a:t>：</a:t>
            </a:r>
            <a:r>
              <a:rPr lang="en-US" altLang="zh-TW" sz="1600" dirty="0"/>
              <a:t>02-26962869 ext.625    Mobile</a:t>
            </a:r>
            <a:r>
              <a:rPr lang="zh-TW" altLang="en-US" sz="1600" dirty="0"/>
              <a:t>：</a:t>
            </a:r>
            <a:r>
              <a:rPr lang="en-US" altLang="zh-TW" sz="1600" dirty="0"/>
              <a:t>0925177716</a:t>
            </a:r>
          </a:p>
          <a:p>
            <a:pPr marL="0" indent="0">
              <a:buNone/>
            </a:pPr>
            <a:r>
              <a:rPr lang="en-US" altLang="zh-TW" sz="1600" dirty="0"/>
              <a:t>Add</a:t>
            </a:r>
            <a:r>
              <a:rPr lang="zh-TW" altLang="en-US" sz="1600" dirty="0"/>
              <a:t>：新北市汐止區新台五路一段</a:t>
            </a:r>
            <a:r>
              <a:rPr lang="en-US" altLang="zh-TW" sz="1600" dirty="0"/>
              <a:t>112</a:t>
            </a:r>
            <a:r>
              <a:rPr lang="zh-TW" altLang="en-US" sz="1600" dirty="0"/>
              <a:t>號</a:t>
            </a:r>
            <a:r>
              <a:rPr lang="en-US" altLang="zh-TW" sz="1600" dirty="0"/>
              <a:t>10</a:t>
            </a:r>
            <a:r>
              <a:rPr lang="zh-TW" altLang="en-US" sz="1600" dirty="0"/>
              <a:t>樓</a:t>
            </a:r>
            <a:r>
              <a:rPr lang="en-US" altLang="zh-TW" sz="1600" dirty="0"/>
              <a:t>A</a:t>
            </a:r>
            <a:r>
              <a:rPr lang="zh-TW" altLang="en-US" sz="1600" dirty="0"/>
              <a:t>棟</a:t>
            </a:r>
          </a:p>
          <a:p>
            <a:pPr marL="0" indent="0">
              <a:buNone/>
            </a:pPr>
            <a:r>
              <a:rPr lang="en-US" altLang="zh-TW" sz="1600" dirty="0"/>
              <a:t>Mail</a:t>
            </a:r>
            <a:r>
              <a:rPr lang="zh-TW" altLang="en-US" sz="1600" dirty="0"/>
              <a:t>：</a:t>
            </a:r>
            <a:r>
              <a:rPr lang="en-US" altLang="zh-TW" sz="1600" dirty="0"/>
              <a:t>carlo@drmaster.com.tw</a:t>
            </a:r>
          </a:p>
          <a:p>
            <a:pPr marL="0" indent="0">
              <a:buNone/>
            </a:pPr>
            <a:endParaRPr lang="en-US" altLang="zh-TW" sz="1600" dirty="0"/>
          </a:p>
          <a:p>
            <a:pPr marL="0" indent="0">
              <a:buNone/>
            </a:pPr>
            <a:r>
              <a:rPr lang="zh-TW" altLang="en-US" sz="1600" dirty="0"/>
              <a:t>派代表統計好後</a:t>
            </a:r>
            <a:r>
              <a:rPr lang="en-US" altLang="zh-TW" sz="1600" dirty="0"/>
              <a:t>.</a:t>
            </a:r>
            <a:r>
              <a:rPr lang="zh-TW" altLang="en-US" sz="1600" dirty="0"/>
              <a:t>洽系辦協助跟業代訂書</a:t>
            </a:r>
            <a:r>
              <a:rPr lang="en-US" altLang="zh-TW" sz="1600" dirty="0"/>
              <a:t>.</a:t>
            </a:r>
          </a:p>
          <a:p>
            <a:pPr algn="l">
              <a:buFont typeface="Arial" panose="020B0604020202020204" pitchFamily="34" charset="0"/>
              <a:buChar char="•"/>
            </a:pPr>
            <a:endParaRPr lang="zh-TW" altLang="en-US" sz="1600" b="0" i="0" dirty="0">
              <a:solidFill>
                <a:srgbClr val="6C6C6C"/>
              </a:solidFill>
              <a:effectLst/>
              <a:latin typeface="Arial" panose="020B0604020202020204" pitchFamily="34" charset="0"/>
            </a:endParaRPr>
          </a:p>
          <a:p>
            <a:endParaRPr lang="zh-TW" altLang="en-US" dirty="0"/>
          </a:p>
        </p:txBody>
      </p:sp>
      <p:pic>
        <p:nvPicPr>
          <p:cNvPr id="5" name="圖片 4">
            <a:extLst>
              <a:ext uri="{FF2B5EF4-FFF2-40B4-BE49-F238E27FC236}">
                <a16:creationId xmlns:a16="http://schemas.microsoft.com/office/drawing/2014/main" id="{17930AD1-580C-2250-16B1-107CC6F71238}"/>
              </a:ext>
            </a:extLst>
          </p:cNvPr>
          <p:cNvPicPr>
            <a:picLocks noChangeAspect="1"/>
          </p:cNvPicPr>
          <p:nvPr/>
        </p:nvPicPr>
        <p:blipFill>
          <a:blip r:embed="rId6"/>
          <a:stretch>
            <a:fillRect/>
          </a:stretch>
        </p:blipFill>
        <p:spPr>
          <a:xfrm>
            <a:off x="5867400" y="1676400"/>
            <a:ext cx="2819400" cy="3643300"/>
          </a:xfrm>
          <a:prstGeom prst="rect">
            <a:avLst/>
          </a:prstGeom>
        </p:spPr>
      </p:pic>
    </p:spTree>
    <p:extLst>
      <p:ext uri="{BB962C8B-B14F-4D97-AF65-F5344CB8AC3E}">
        <p14:creationId xmlns:p14="http://schemas.microsoft.com/office/powerpoint/2010/main" val="3247439191"/>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68350" y="228600"/>
            <a:ext cx="8070850" cy="4572000"/>
          </a:xfrm>
        </p:spPr>
        <p:txBody>
          <a:bodyPr/>
          <a:lstStyle/>
          <a:p>
            <a:r>
              <a:rPr lang="en-US" altLang="zh-TW" sz="2000" dirty="0"/>
              <a:t>Modern learning algorithms show a </a:t>
            </a:r>
            <a:r>
              <a:rPr lang="en-US" altLang="zh-TW" sz="2000" dirty="0">
                <a:solidFill>
                  <a:srgbClr val="FF0000"/>
                </a:solidFill>
              </a:rPr>
              <a:t>tradeoff</a:t>
            </a:r>
            <a:r>
              <a:rPr lang="en-US" altLang="zh-TW" sz="2000" dirty="0"/>
              <a:t> between human interpretability, or </a:t>
            </a:r>
            <a:r>
              <a:rPr lang="en-US" altLang="zh-TW" sz="2000" dirty="0" err="1"/>
              <a:t>explainability</a:t>
            </a:r>
            <a:r>
              <a:rPr lang="en-US" altLang="zh-TW" sz="2000" dirty="0"/>
              <a:t>, and their accuracy. </a:t>
            </a:r>
          </a:p>
          <a:p>
            <a:r>
              <a:rPr lang="zh-TW" altLang="en-US" sz="2000" dirty="0"/>
              <a:t>而現代學習演算法展示了 </a:t>
            </a:r>
            <a:r>
              <a:rPr lang="zh-TW" altLang="en-US" sz="2000" b="1" dirty="0"/>
              <a:t>可解釋性 </a:t>
            </a:r>
            <a:r>
              <a:rPr lang="zh-TW" altLang="en-US" sz="2000" dirty="0"/>
              <a:t>與 </a:t>
            </a:r>
            <a:r>
              <a:rPr lang="zh-TW" altLang="en-US" sz="2000" b="1" dirty="0"/>
              <a:t>準確性</a:t>
            </a:r>
            <a:r>
              <a:rPr lang="zh-TW" altLang="en-US" sz="2000" dirty="0"/>
              <a:t> 之間的</a:t>
            </a:r>
            <a:r>
              <a:rPr lang="zh-TW" altLang="en-US" sz="2000" dirty="0">
                <a:solidFill>
                  <a:srgbClr val="FF0000"/>
                </a:solidFill>
              </a:rPr>
              <a:t>二難選擇</a:t>
            </a:r>
            <a:r>
              <a:rPr lang="zh-TW" altLang="en-US" sz="2000" dirty="0"/>
              <a:t>。</a:t>
            </a:r>
          </a:p>
          <a:p>
            <a:r>
              <a:rPr lang="en-US" altLang="zh-TW" sz="2000" dirty="0"/>
              <a:t>Ex: Deep learning is both the most accurate and the least interpretable.</a:t>
            </a:r>
          </a:p>
          <a:p>
            <a:r>
              <a:rPr lang="zh-TW" altLang="en-US" sz="2000" dirty="0"/>
              <a:t>比如</a:t>
            </a:r>
            <a:r>
              <a:rPr lang="en-US" altLang="zh-TW" sz="2000" dirty="0"/>
              <a:t>:   </a:t>
            </a:r>
            <a:r>
              <a:rPr lang="zh-TW" altLang="en-US" sz="2000" dirty="0"/>
              <a:t>深度學習是 </a:t>
            </a:r>
            <a:r>
              <a:rPr lang="zh-TW" altLang="en-US" sz="2000" dirty="0">
                <a:solidFill>
                  <a:srgbClr val="FF0000"/>
                </a:solidFill>
              </a:rPr>
              <a:t>最準確 和 最不可解釋 </a:t>
            </a:r>
            <a:r>
              <a:rPr lang="zh-TW" altLang="en-US" sz="2000" dirty="0"/>
              <a:t>的。</a:t>
            </a:r>
          </a:p>
        </p:txBody>
      </p:sp>
      <p:pic>
        <p:nvPicPr>
          <p:cNvPr id="4" name="圖片 3"/>
          <p:cNvPicPr>
            <a:picLocks noChangeAspect="1"/>
          </p:cNvPicPr>
          <p:nvPr/>
        </p:nvPicPr>
        <p:blipFill>
          <a:blip r:embed="rId2"/>
          <a:stretch>
            <a:fillRect/>
          </a:stretch>
        </p:blipFill>
        <p:spPr>
          <a:xfrm>
            <a:off x="381000" y="2438400"/>
            <a:ext cx="7772400" cy="3732449"/>
          </a:xfrm>
          <a:prstGeom prst="rect">
            <a:avLst/>
          </a:prstGeom>
        </p:spPr>
      </p:pic>
    </p:spTree>
    <p:extLst>
      <p:ext uri="{BB962C8B-B14F-4D97-AF65-F5344CB8AC3E}">
        <p14:creationId xmlns:p14="http://schemas.microsoft.com/office/powerpoint/2010/main" val="1684839588"/>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1447800" y="2438400"/>
            <a:ext cx="6019800" cy="4039216"/>
          </a:xfrm>
          <a:prstGeom prst="rect">
            <a:avLst/>
          </a:prstGeom>
        </p:spPr>
      </p:pic>
      <p:sp>
        <p:nvSpPr>
          <p:cNvPr id="5" name="矩形 4"/>
          <p:cNvSpPr/>
          <p:nvPr/>
        </p:nvSpPr>
        <p:spPr>
          <a:xfrm>
            <a:off x="152400" y="737022"/>
            <a:ext cx="8610600" cy="369332"/>
          </a:xfrm>
          <a:prstGeom prst="rect">
            <a:avLst/>
          </a:prstGeom>
        </p:spPr>
        <p:txBody>
          <a:bodyPr wrap="square">
            <a:spAutoFit/>
          </a:bodyPr>
          <a:lstStyle/>
          <a:p>
            <a:r>
              <a:rPr lang="en-US" altLang="zh-TW" sz="1800" dirty="0">
                <a:solidFill>
                  <a:srgbClr val="0070C0"/>
                </a:solidFill>
              </a:rPr>
              <a:t>AI: the effort to automate intellectual tasks normally performed by humans. </a:t>
            </a:r>
            <a:endParaRPr lang="zh-TW" altLang="en-US" sz="1800" dirty="0">
              <a:solidFill>
                <a:srgbClr val="0070C0"/>
              </a:solidFill>
            </a:endParaRPr>
          </a:p>
        </p:txBody>
      </p:sp>
      <p:sp>
        <p:nvSpPr>
          <p:cNvPr id="6" name="矩形 5"/>
          <p:cNvSpPr/>
          <p:nvPr/>
        </p:nvSpPr>
        <p:spPr>
          <a:xfrm>
            <a:off x="685800" y="1509892"/>
            <a:ext cx="8077200" cy="830997"/>
          </a:xfrm>
          <a:prstGeom prst="rect">
            <a:avLst/>
          </a:prstGeom>
        </p:spPr>
        <p:txBody>
          <a:bodyPr wrap="square">
            <a:spAutoFit/>
          </a:bodyPr>
          <a:lstStyle/>
          <a:p>
            <a:r>
              <a:rPr lang="en-US" altLang="zh-TW" sz="1600" b="0" dirty="0">
                <a:solidFill>
                  <a:srgbClr val="39AEC5"/>
                </a:solidFill>
              </a:rPr>
              <a:t>Deep learning: a specific subfield of machine learning--a new take on learning</a:t>
            </a:r>
          </a:p>
          <a:p>
            <a:r>
              <a:rPr lang="en-US" altLang="zh-TW" sz="1600" b="0" dirty="0">
                <a:solidFill>
                  <a:srgbClr val="39AEC5"/>
                </a:solidFill>
              </a:rPr>
              <a:t>representations from data that puts an emphasis on learning successive layers of</a:t>
            </a:r>
          </a:p>
          <a:p>
            <a:r>
              <a:rPr lang="en-US" altLang="zh-TW" sz="1600" b="0" dirty="0">
                <a:solidFill>
                  <a:srgbClr val="39AEC5"/>
                </a:solidFill>
              </a:rPr>
              <a:t>increasingly meaningful representations.</a:t>
            </a:r>
            <a:endParaRPr lang="zh-TW" altLang="en-US" sz="1600" b="0" dirty="0">
              <a:solidFill>
                <a:srgbClr val="39AEC5"/>
              </a:solidFill>
            </a:endParaRPr>
          </a:p>
        </p:txBody>
      </p:sp>
      <p:sp>
        <p:nvSpPr>
          <p:cNvPr id="7" name="矩形 6"/>
          <p:cNvSpPr/>
          <p:nvPr/>
        </p:nvSpPr>
        <p:spPr>
          <a:xfrm>
            <a:off x="304800" y="1138831"/>
            <a:ext cx="8610600" cy="338554"/>
          </a:xfrm>
          <a:prstGeom prst="rect">
            <a:avLst/>
          </a:prstGeom>
        </p:spPr>
        <p:txBody>
          <a:bodyPr wrap="square">
            <a:spAutoFit/>
          </a:bodyPr>
          <a:lstStyle/>
          <a:p>
            <a:r>
              <a:rPr lang="en-US" altLang="zh-TW" sz="1600" b="0" dirty="0">
                <a:solidFill>
                  <a:schemeClr val="accent5">
                    <a:lumMod val="75000"/>
                  </a:schemeClr>
                </a:solidFill>
              </a:rPr>
              <a:t>Machine learning: could a computer automatically learn these rules by looking at data</a:t>
            </a:r>
            <a:endParaRPr lang="zh-TW" altLang="en-US" sz="1600" b="0" dirty="0">
              <a:solidFill>
                <a:schemeClr val="accent5">
                  <a:lumMod val="75000"/>
                </a:schemeClr>
              </a:solidFill>
            </a:endParaRPr>
          </a:p>
        </p:txBody>
      </p:sp>
    </p:spTree>
    <p:extLst>
      <p:ext uri="{BB962C8B-B14F-4D97-AF65-F5344CB8AC3E}">
        <p14:creationId xmlns:p14="http://schemas.microsoft.com/office/powerpoint/2010/main" val="3279631851"/>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learning</a:t>
            </a:r>
            <a:endParaRPr lang="zh-TW" altLang="en-US" dirty="0"/>
          </a:p>
        </p:txBody>
      </p:sp>
      <p:sp>
        <p:nvSpPr>
          <p:cNvPr id="3" name="內容版面配置區 2"/>
          <p:cNvSpPr>
            <a:spLocks noGrp="1"/>
          </p:cNvSpPr>
          <p:nvPr>
            <p:ph idx="1"/>
          </p:nvPr>
        </p:nvSpPr>
        <p:spPr>
          <a:xfrm>
            <a:off x="228600" y="1219200"/>
            <a:ext cx="8763000" cy="4343400"/>
          </a:xfrm>
        </p:spPr>
        <p:txBody>
          <a:bodyPr/>
          <a:lstStyle/>
          <a:p>
            <a:r>
              <a:rPr lang="en-US" altLang="zh-TW" sz="2000" dirty="0"/>
              <a:t>A machine learning system is </a:t>
            </a:r>
            <a:r>
              <a:rPr lang="en-US" altLang="zh-TW" sz="2000" dirty="0">
                <a:solidFill>
                  <a:schemeClr val="accent5">
                    <a:lumMod val="75000"/>
                  </a:schemeClr>
                </a:solidFill>
              </a:rPr>
              <a:t>trained</a:t>
            </a:r>
            <a:r>
              <a:rPr lang="en-US" altLang="zh-TW" sz="2000" dirty="0"/>
              <a:t> rather than </a:t>
            </a:r>
            <a:r>
              <a:rPr lang="en-US" altLang="zh-TW" sz="2000" dirty="0">
                <a:solidFill>
                  <a:srgbClr val="FF0000"/>
                </a:solidFill>
              </a:rPr>
              <a:t>explicitly programmed</a:t>
            </a:r>
            <a:r>
              <a:rPr lang="en-US" altLang="zh-TW" sz="2000" dirty="0"/>
              <a:t>. </a:t>
            </a:r>
          </a:p>
          <a:p>
            <a:r>
              <a:rPr lang="en-US" altLang="zh-TW" sz="2000" dirty="0"/>
              <a:t>It’s presented with many examples relevant to a task, and it finds statistical structure.</a:t>
            </a:r>
          </a:p>
          <a:p>
            <a:r>
              <a:rPr lang="en-US" altLang="zh-TW" sz="2000" dirty="0"/>
              <a:t>In these examples it eventually allows the system to come up with rules for automating the task.</a:t>
            </a:r>
            <a:endParaRPr lang="zh-TW" altLang="en-US" sz="2000" dirty="0"/>
          </a:p>
        </p:txBody>
      </p:sp>
      <p:pic>
        <p:nvPicPr>
          <p:cNvPr id="4" name="圖片 3"/>
          <p:cNvPicPr>
            <a:picLocks noChangeAspect="1"/>
          </p:cNvPicPr>
          <p:nvPr/>
        </p:nvPicPr>
        <p:blipFill>
          <a:blip r:embed="rId2"/>
          <a:stretch>
            <a:fillRect/>
          </a:stretch>
        </p:blipFill>
        <p:spPr>
          <a:xfrm>
            <a:off x="1828800" y="3393046"/>
            <a:ext cx="5029200" cy="2545732"/>
          </a:xfrm>
          <a:prstGeom prst="rect">
            <a:avLst/>
          </a:prstGeom>
        </p:spPr>
      </p:pic>
    </p:spTree>
    <p:extLst>
      <p:ext uri="{BB962C8B-B14F-4D97-AF65-F5344CB8AC3E}">
        <p14:creationId xmlns:p14="http://schemas.microsoft.com/office/powerpoint/2010/main" val="1451899499"/>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89000" y="152400"/>
            <a:ext cx="7581900" cy="457200"/>
          </a:xfrm>
        </p:spPr>
        <p:txBody>
          <a:bodyPr/>
          <a:lstStyle/>
          <a:p>
            <a:r>
              <a:rPr lang="zh-TW" altLang="en-US" dirty="0"/>
              <a:t>如何理解</a:t>
            </a:r>
            <a:r>
              <a:rPr lang="en-US" altLang="zh-TW" dirty="0" err="1"/>
              <a:t>TensorFlow</a:t>
            </a:r>
            <a:r>
              <a:rPr lang="zh-TW" altLang="en-US" dirty="0"/>
              <a:t>中的</a:t>
            </a:r>
            <a:r>
              <a:rPr lang="en-US" altLang="zh-TW" dirty="0"/>
              <a:t>tensor</a:t>
            </a:r>
            <a:r>
              <a:rPr lang="zh-TW" altLang="en-US" dirty="0"/>
              <a:t>張量</a:t>
            </a:r>
          </a:p>
        </p:txBody>
      </p:sp>
      <p:sp>
        <p:nvSpPr>
          <p:cNvPr id="3" name="內容版面配置區 2"/>
          <p:cNvSpPr>
            <a:spLocks noGrp="1"/>
          </p:cNvSpPr>
          <p:nvPr>
            <p:ph idx="1"/>
          </p:nvPr>
        </p:nvSpPr>
        <p:spPr>
          <a:xfrm>
            <a:off x="152400" y="685800"/>
            <a:ext cx="8763000" cy="5715000"/>
          </a:xfrm>
        </p:spPr>
        <p:txBody>
          <a:bodyPr/>
          <a:lstStyle/>
          <a:p>
            <a:r>
              <a:rPr lang="en-US" altLang="zh-TW" sz="1400" dirty="0"/>
              <a:t>What is a Tensor? Tensors are simply mathematical objects that can be used to describe physical properties, just like scalars and vectors. </a:t>
            </a:r>
          </a:p>
          <a:p>
            <a:r>
              <a:rPr lang="en-US" altLang="zh-TW" sz="1400" dirty="0"/>
              <a:t>In fact, tensors are merely a generalization of scalars and vectors; a scalar is a zero rank tensor, and a vector is a first-rank tensor.</a:t>
            </a:r>
          </a:p>
          <a:p>
            <a:r>
              <a:rPr lang="zh-TW" altLang="en-US" sz="1400" dirty="0"/>
              <a:t>張量是簡單的數學物件</a:t>
            </a:r>
            <a:r>
              <a:rPr lang="en-US" altLang="zh-TW" sz="1400" dirty="0"/>
              <a:t>(</a:t>
            </a:r>
            <a:r>
              <a:rPr lang="zh-TW" altLang="en-US" sz="1400" dirty="0"/>
              <a:t>在微分幾何中，黎曼曲率張量或黎曼張量是表達黎曼流形的曲率的標準方式</a:t>
            </a:r>
            <a:r>
              <a:rPr lang="en-US" altLang="zh-TW" sz="1400" dirty="0"/>
              <a:t>)</a:t>
            </a:r>
            <a:r>
              <a:rPr lang="zh-TW" altLang="en-US" sz="1400" dirty="0"/>
              <a:t>，可以用來描述物理性質，就像標量和向量一樣。實際上，張量僅僅是標量和向量的一般化</a:t>
            </a:r>
            <a:r>
              <a:rPr lang="en-US" altLang="zh-TW" sz="1400" dirty="0"/>
              <a:t>;</a:t>
            </a:r>
            <a:r>
              <a:rPr lang="zh-TW" altLang="en-US" sz="1400" dirty="0"/>
              <a:t>標量是零階張量，而向量是一階張量。</a:t>
            </a:r>
            <a:endParaRPr lang="en-US" altLang="zh-TW" sz="1400" dirty="0"/>
          </a:p>
          <a:p>
            <a:endParaRPr lang="en-US" altLang="zh-TW" sz="1400" dirty="0"/>
          </a:p>
          <a:p>
            <a:r>
              <a:rPr lang="zh-TW" altLang="en-US" sz="1400" dirty="0"/>
              <a:t>（ </a:t>
            </a:r>
            <a:r>
              <a:rPr lang="en-US" altLang="zh-TW" sz="1400" dirty="0"/>
              <a:t>rank </a:t>
            </a:r>
            <a:r>
              <a:rPr lang="zh-TW" altLang="en-US" sz="1400" dirty="0"/>
              <a:t>與 </a:t>
            </a:r>
            <a:r>
              <a:rPr lang="en-US" altLang="zh-TW" sz="1400" dirty="0"/>
              <a:t>order</a:t>
            </a:r>
            <a:r>
              <a:rPr lang="zh-TW" altLang="en-US" sz="1400" dirty="0"/>
              <a:t>通用 ）</a:t>
            </a:r>
            <a:r>
              <a:rPr lang="en-US" altLang="zh-TW" sz="1400" dirty="0"/>
              <a:t>The rank (or order) of a tensor is defined by the number of directions(and hence the dimensionality of the array) required to describe it. For example, properties that require one direction (first rank) can be fully described by a 3×1 column vector and properties that require two directions (second rank tensors), can be described by 9 numbers, as a 3×3 matrix. As such, in general, an nth rank tensor can be described by 3n coefficients.</a:t>
            </a:r>
          </a:p>
          <a:p>
            <a:r>
              <a:rPr lang="zh-TW" altLang="en-US" sz="1400" dirty="0"/>
              <a:t>一個張量的秩</a:t>
            </a:r>
            <a:r>
              <a:rPr lang="en-US" altLang="zh-TW" sz="1400" dirty="0"/>
              <a:t>(</a:t>
            </a:r>
            <a:r>
              <a:rPr lang="zh-TW" altLang="en-US" sz="1400" dirty="0"/>
              <a:t>或階</a:t>
            </a:r>
            <a:r>
              <a:rPr lang="en-US" altLang="zh-TW" sz="1400" dirty="0"/>
              <a:t>)</a:t>
            </a:r>
            <a:r>
              <a:rPr lang="zh-TW" altLang="en-US" sz="1400" dirty="0"/>
              <a:t>是由方向數</a:t>
            </a:r>
            <a:r>
              <a:rPr lang="en-US" altLang="zh-TW" sz="1400" dirty="0"/>
              <a:t>(</a:t>
            </a:r>
            <a:r>
              <a:rPr lang="zh-TW" altLang="en-US" sz="1400" dirty="0"/>
              <a:t>以及該陣列的維數</a:t>
            </a:r>
            <a:r>
              <a:rPr lang="en-US" altLang="zh-TW" sz="1400" dirty="0"/>
              <a:t>)</a:t>
            </a:r>
            <a:r>
              <a:rPr lang="zh-TW" altLang="en-US" sz="1400" dirty="0"/>
              <a:t>來定義的。例如</a:t>
            </a:r>
            <a:r>
              <a:rPr lang="en-US" altLang="zh-TW" sz="1400" dirty="0"/>
              <a:t>,</a:t>
            </a:r>
            <a:r>
              <a:rPr lang="zh-TW" altLang="en-US" sz="1400" dirty="0"/>
              <a:t>屬性</a:t>
            </a:r>
            <a:r>
              <a:rPr lang="en-US" altLang="zh-TW" sz="1400" dirty="0"/>
              <a:t>,</a:t>
            </a:r>
            <a:r>
              <a:rPr lang="zh-TW" altLang="en-US" sz="1400" dirty="0"/>
              <a:t>需要一個方向</a:t>
            </a:r>
            <a:r>
              <a:rPr lang="en-US" altLang="zh-TW" sz="1400" dirty="0"/>
              <a:t>(</a:t>
            </a:r>
            <a:r>
              <a:rPr lang="zh-TW" altLang="en-US" sz="1400" dirty="0"/>
              <a:t>第一階</a:t>
            </a:r>
            <a:r>
              <a:rPr lang="en-US" altLang="zh-TW" sz="1400" dirty="0"/>
              <a:t>)</a:t>
            </a:r>
            <a:r>
              <a:rPr lang="zh-TW" altLang="en-US" sz="1400" dirty="0"/>
              <a:t>可以完全描述由一個</a:t>
            </a:r>
            <a:r>
              <a:rPr lang="en-US" altLang="zh-TW" sz="1400" dirty="0"/>
              <a:t>3×1</a:t>
            </a:r>
            <a:r>
              <a:rPr lang="zh-TW" altLang="en-US" sz="1400" dirty="0"/>
              <a:t>列向量</a:t>
            </a:r>
            <a:r>
              <a:rPr lang="en-US" altLang="zh-TW" sz="1400" dirty="0"/>
              <a:t>,</a:t>
            </a:r>
            <a:r>
              <a:rPr lang="zh-TW" altLang="en-US" sz="1400" dirty="0"/>
              <a:t>屬性需要兩個方向</a:t>
            </a:r>
            <a:r>
              <a:rPr lang="en-US" altLang="zh-TW" sz="1400" dirty="0"/>
              <a:t>(</a:t>
            </a:r>
            <a:r>
              <a:rPr lang="zh-TW" altLang="en-US" sz="1400" dirty="0"/>
              <a:t>二階張量</a:t>
            </a:r>
            <a:r>
              <a:rPr lang="en-US" altLang="zh-TW" sz="1400" dirty="0"/>
              <a:t>),</a:t>
            </a:r>
            <a:r>
              <a:rPr lang="zh-TW" altLang="en-US" sz="1400" dirty="0"/>
              <a:t>可以由</a:t>
            </a:r>
            <a:r>
              <a:rPr lang="en-US" altLang="zh-TW" sz="1400" dirty="0"/>
              <a:t>9</a:t>
            </a:r>
            <a:r>
              <a:rPr lang="zh-TW" altLang="en-US" sz="1400" dirty="0"/>
              <a:t>數字</a:t>
            </a:r>
            <a:r>
              <a:rPr lang="en-US" altLang="zh-TW" sz="1400" dirty="0"/>
              <a:t>,</a:t>
            </a:r>
            <a:r>
              <a:rPr lang="zh-TW" altLang="en-US" sz="1400" dirty="0"/>
              <a:t>描述為一個</a:t>
            </a:r>
            <a:r>
              <a:rPr lang="en-US" altLang="zh-TW" sz="1400" dirty="0"/>
              <a:t>3×3</a:t>
            </a:r>
            <a:r>
              <a:rPr lang="zh-TW" altLang="en-US" sz="1400" dirty="0"/>
              <a:t>的矩陣。</a:t>
            </a:r>
            <a:endParaRPr lang="en-US" altLang="zh-TW" sz="1400" dirty="0"/>
          </a:p>
          <a:p>
            <a:r>
              <a:rPr lang="zh-TW" altLang="en-US" sz="1400" dirty="0"/>
              <a:t>因此，一般來說，第</a:t>
            </a:r>
            <a:r>
              <a:rPr lang="en-US" altLang="zh-TW" sz="1400" dirty="0"/>
              <a:t>n</a:t>
            </a:r>
            <a:r>
              <a:rPr lang="zh-TW" altLang="en-US" sz="1400" dirty="0"/>
              <a:t>階張量可以用</a:t>
            </a:r>
            <a:r>
              <a:rPr lang="en-US" altLang="zh-TW" sz="1400" dirty="0"/>
              <a:t>3</a:t>
            </a:r>
            <a:r>
              <a:rPr lang="zh-TW" altLang="en-US" sz="1400" dirty="0"/>
              <a:t>的</a:t>
            </a:r>
            <a:r>
              <a:rPr lang="en-US" altLang="zh-TW" sz="1400" dirty="0"/>
              <a:t>n</a:t>
            </a:r>
            <a:r>
              <a:rPr lang="zh-TW" altLang="en-US" sz="1400" dirty="0"/>
              <a:t>次方個係數來描述。</a:t>
            </a:r>
            <a:endParaRPr lang="en-US" altLang="zh-TW" sz="1400" dirty="0"/>
          </a:p>
          <a:p>
            <a:endParaRPr lang="en-US" altLang="zh-TW" sz="1400" dirty="0"/>
          </a:p>
          <a:p>
            <a:r>
              <a:rPr lang="zh-TW" altLang="en-US" sz="1400" dirty="0"/>
              <a:t>以下引用自</a:t>
            </a:r>
            <a:r>
              <a:rPr lang="en-US" altLang="zh-TW" sz="1400" dirty="0"/>
              <a:t>《</a:t>
            </a:r>
            <a:r>
              <a:rPr lang="en-US" altLang="zh-TW" sz="1400" dirty="0" err="1"/>
              <a:t>TensorFlow</a:t>
            </a:r>
            <a:r>
              <a:rPr lang="zh-TW" altLang="en-US" sz="1400" dirty="0"/>
              <a:t>：實戰</a:t>
            </a:r>
            <a:r>
              <a:rPr lang="en-US" altLang="zh-TW" sz="1400" dirty="0"/>
              <a:t>Google</a:t>
            </a:r>
            <a:r>
              <a:rPr lang="zh-TW" altLang="en-US" sz="1400" dirty="0"/>
              <a:t>深度學習框架</a:t>
            </a:r>
            <a:r>
              <a:rPr lang="en-US" altLang="zh-TW" sz="1400" dirty="0"/>
              <a:t>》</a:t>
            </a:r>
            <a:r>
              <a:rPr lang="zh-TW" altLang="en-US" sz="1400" dirty="0"/>
              <a:t>概念從</a:t>
            </a:r>
            <a:r>
              <a:rPr lang="en-US" altLang="zh-TW" sz="1400" dirty="0" err="1"/>
              <a:t>TensorFlow</a:t>
            </a:r>
            <a:r>
              <a:rPr lang="zh-TW" altLang="en-US" sz="1400" dirty="0"/>
              <a:t>的名字就可以看出張量</a:t>
            </a:r>
            <a:r>
              <a:rPr lang="en-US" altLang="zh-TW" sz="1400" dirty="0"/>
              <a:t>(tensor)</a:t>
            </a:r>
            <a:r>
              <a:rPr lang="zh-TW" altLang="en-US" sz="1400" dirty="0"/>
              <a:t>是一個很重的概念。</a:t>
            </a:r>
            <a:endParaRPr lang="en-US" altLang="zh-TW" sz="1400" dirty="0"/>
          </a:p>
          <a:p>
            <a:r>
              <a:rPr lang="zh-TW" altLang="en-US" sz="1400" dirty="0"/>
              <a:t>在</a:t>
            </a:r>
            <a:r>
              <a:rPr lang="en-US" altLang="zh-TW" sz="1400" dirty="0" err="1"/>
              <a:t>TensorFlow</a:t>
            </a:r>
            <a:r>
              <a:rPr lang="zh-TW" altLang="en-US" sz="1400" dirty="0"/>
              <a:t>程式中所有的資料都通過張量的形式來表示。從功能的角度看，張量可以被理解為多維陣列。其中零階張量表示標量（</a:t>
            </a:r>
            <a:r>
              <a:rPr lang="en-US" altLang="zh-TW" sz="1400" dirty="0"/>
              <a:t>scalar</a:t>
            </a:r>
            <a:r>
              <a:rPr lang="zh-TW" altLang="en-US" sz="1400" dirty="0"/>
              <a:t>）也就是一個數；一階張量為向量，也就是一維陣列；</a:t>
            </a:r>
            <a:r>
              <a:rPr lang="en-US" altLang="zh-TW" sz="1400" dirty="0"/>
              <a:t>n</a:t>
            </a:r>
            <a:r>
              <a:rPr lang="zh-TW" altLang="en-US" sz="1400" dirty="0"/>
              <a:t>階張量可以理解為一個</a:t>
            </a:r>
            <a:r>
              <a:rPr lang="en-US" altLang="zh-TW" sz="1400" dirty="0"/>
              <a:t>n</a:t>
            </a:r>
            <a:r>
              <a:rPr lang="zh-TW" altLang="en-US" sz="1400" dirty="0"/>
              <a:t>維陣列。但張量的實現並不是直接採用陣列的形式，它只是對</a:t>
            </a:r>
            <a:r>
              <a:rPr lang="en-US" altLang="zh-TW" sz="1400" dirty="0" err="1"/>
              <a:t>TensorFlow</a:t>
            </a:r>
            <a:r>
              <a:rPr lang="zh-TW" altLang="en-US" sz="1400" dirty="0"/>
              <a:t>中運算結果的引用。在張量中並沒有保存數字，它保存的是如何得到這些數字的計算過程。向量加法代碼說明</a:t>
            </a:r>
          </a:p>
        </p:txBody>
      </p:sp>
    </p:spTree>
    <p:extLst>
      <p:ext uri="{BB962C8B-B14F-4D97-AF65-F5344CB8AC3E}">
        <p14:creationId xmlns:p14="http://schemas.microsoft.com/office/powerpoint/2010/main" val="3075010888"/>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TensorFlow</a:t>
            </a:r>
            <a:r>
              <a:rPr lang="en-US" altLang="zh-TW" dirty="0"/>
              <a:t> for Deep Learning</a:t>
            </a:r>
            <a:br>
              <a:rPr lang="en-US" altLang="zh-TW" dirty="0"/>
            </a:br>
            <a:endParaRPr lang="zh-TW" altLang="en-US" dirty="0"/>
          </a:p>
        </p:txBody>
      </p:sp>
      <p:sp>
        <p:nvSpPr>
          <p:cNvPr id="3" name="內容版面配置區 2"/>
          <p:cNvSpPr>
            <a:spLocks noGrp="1"/>
          </p:cNvSpPr>
          <p:nvPr>
            <p:ph idx="1"/>
          </p:nvPr>
        </p:nvSpPr>
        <p:spPr/>
        <p:txBody>
          <a:bodyPr/>
          <a:lstStyle/>
          <a:p>
            <a:r>
              <a:rPr lang="en-US" altLang="zh-TW" dirty="0"/>
              <a:t>https://dominicm73.blogspot.com/2020/10/tensorflow-for-deep-learning.html</a:t>
            </a:r>
            <a:endParaRPr lang="zh-TW" altLang="en-US" dirty="0"/>
          </a:p>
        </p:txBody>
      </p:sp>
    </p:spTree>
    <p:extLst>
      <p:ext uri="{BB962C8B-B14F-4D97-AF65-F5344CB8AC3E}">
        <p14:creationId xmlns:p14="http://schemas.microsoft.com/office/powerpoint/2010/main" val="4168478654"/>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人工智能是對人類威脅嗎？</a:t>
            </a:r>
          </a:p>
        </p:txBody>
      </p:sp>
      <p:sp>
        <p:nvSpPr>
          <p:cNvPr id="3" name="內容版面配置區 2"/>
          <p:cNvSpPr>
            <a:spLocks noGrp="1"/>
          </p:cNvSpPr>
          <p:nvPr>
            <p:ph idx="1"/>
          </p:nvPr>
        </p:nvSpPr>
        <p:spPr>
          <a:xfrm>
            <a:off x="304800" y="914400"/>
            <a:ext cx="7537450" cy="4343400"/>
          </a:xfrm>
        </p:spPr>
        <p:txBody>
          <a:bodyPr/>
          <a:lstStyle/>
          <a:p>
            <a:pPr marL="0" indent="0">
              <a:buNone/>
            </a:pPr>
            <a:r>
              <a:rPr lang="en-US" altLang="zh-TW" dirty="0"/>
              <a:t>Please consider the viewpoints below: </a:t>
            </a:r>
          </a:p>
          <a:p>
            <a:pPr marL="0" indent="0">
              <a:buNone/>
            </a:pPr>
            <a:r>
              <a:rPr lang="en-US" altLang="zh-TW" dirty="0">
                <a:solidFill>
                  <a:srgbClr val="FF0000"/>
                </a:solidFill>
              </a:rPr>
              <a:t>Stephen Hawking: </a:t>
            </a:r>
          </a:p>
          <a:p>
            <a:r>
              <a:rPr lang="en-US" altLang="zh-TW" sz="2000" b="1" dirty="0">
                <a:solidFill>
                  <a:srgbClr val="0070C0"/>
                </a:solidFill>
              </a:rPr>
              <a:t>Stephen Hawking warns artificial intelligence could end mankind </a:t>
            </a:r>
            <a:r>
              <a:rPr lang="zh-TW" altLang="en-US" sz="2000" dirty="0">
                <a:solidFill>
                  <a:srgbClr val="0070C0"/>
                </a:solidFill>
              </a:rPr>
              <a:t>人工智能可能會結束人類</a:t>
            </a:r>
            <a:endParaRPr lang="en-US" altLang="zh-TW" sz="2000" dirty="0">
              <a:solidFill>
                <a:srgbClr val="0070C0"/>
              </a:solidFill>
            </a:endParaRPr>
          </a:p>
          <a:p>
            <a:r>
              <a:rPr lang="en-US" altLang="zh-TW" sz="1100" dirty="0">
                <a:hlinkClick r:id="rId2"/>
              </a:rPr>
              <a:t>http://www.bbc.com/news/technology-30290540</a:t>
            </a:r>
            <a:endParaRPr lang="en-US" altLang="zh-TW" sz="1100" dirty="0"/>
          </a:p>
          <a:p>
            <a:pPr marL="0" indent="0">
              <a:buNone/>
            </a:pPr>
            <a:r>
              <a:rPr lang="en-US" altLang="zh-TW" dirty="0">
                <a:solidFill>
                  <a:srgbClr val="FF0000"/>
                </a:solidFill>
              </a:rPr>
              <a:t>Bill Gates: </a:t>
            </a:r>
          </a:p>
          <a:p>
            <a:r>
              <a:rPr lang="en-US" altLang="zh-TW" sz="2000" dirty="0">
                <a:solidFill>
                  <a:srgbClr val="0070C0"/>
                </a:solidFill>
              </a:rPr>
              <a:t>AI </a:t>
            </a:r>
            <a:r>
              <a:rPr lang="zh-TW" altLang="en-US" sz="2000" dirty="0">
                <a:solidFill>
                  <a:srgbClr val="0070C0"/>
                </a:solidFill>
              </a:rPr>
              <a:t>發展會威脅人類？蓋茲：這並非即刻會面臨的問題，但也不能忽視其可能性</a:t>
            </a:r>
            <a:endParaRPr lang="en-US" altLang="zh-TW" sz="2000" dirty="0">
              <a:solidFill>
                <a:srgbClr val="0070C0"/>
              </a:solidFill>
            </a:endParaRPr>
          </a:p>
          <a:p>
            <a:r>
              <a:rPr lang="en-US" altLang="zh-TW" sz="1000" dirty="0"/>
              <a:t>https://www.washingtonpost.com/news/the-switch/wp/2015/01/28/bill-gates-on-dangers-of-artificial-intelligence-dont-understand-why-some-people-are-not-concerned/?utm_term=.666cb624c9b0</a:t>
            </a:r>
          </a:p>
          <a:p>
            <a:pPr marL="0" indent="0">
              <a:buNone/>
            </a:pPr>
            <a:r>
              <a:rPr lang="en-US" altLang="zh-TW" dirty="0">
                <a:solidFill>
                  <a:srgbClr val="FF0000"/>
                </a:solidFill>
              </a:rPr>
              <a:t>Elon Musk: </a:t>
            </a:r>
          </a:p>
          <a:p>
            <a:r>
              <a:rPr lang="en-US" altLang="zh-TW" dirty="0">
                <a:solidFill>
                  <a:srgbClr val="0070C0"/>
                </a:solidFill>
              </a:rPr>
              <a:t>summoning the demon.</a:t>
            </a:r>
            <a:r>
              <a:rPr lang="zh-TW" altLang="en-US" dirty="0">
                <a:solidFill>
                  <a:srgbClr val="0070C0"/>
                </a:solidFill>
              </a:rPr>
              <a:t>人工智能可能會召喚惡魔</a:t>
            </a:r>
            <a:endParaRPr lang="en-US" altLang="zh-TW" dirty="0">
              <a:solidFill>
                <a:srgbClr val="0070C0"/>
              </a:solidFill>
            </a:endParaRPr>
          </a:p>
          <a:p>
            <a:r>
              <a:rPr lang="en-US" altLang="zh-TW" sz="1050" dirty="0"/>
              <a:t>http://www.theverge.com/2014/8/3/5965099/elon-musk-compares-artificial-intelligence-to-nukes</a:t>
            </a:r>
          </a:p>
          <a:p>
            <a:r>
              <a:rPr lang="en-US" altLang="zh-TW" sz="1050" dirty="0">
                <a:hlinkClick r:id="rId3"/>
              </a:rPr>
              <a:t>https://plato.stanford.edu/entries/chinese-room/#2.1</a:t>
            </a:r>
            <a:endParaRPr lang="en-US" altLang="zh-TW" sz="1050" dirty="0"/>
          </a:p>
          <a:p>
            <a:r>
              <a:rPr lang="zh-TW" altLang="en-US" sz="1600" dirty="0"/>
              <a:t>伊隆</a:t>
            </a:r>
            <a:r>
              <a:rPr lang="en-US" altLang="zh-TW" sz="1600" dirty="0"/>
              <a:t>·</a:t>
            </a:r>
            <a:r>
              <a:rPr lang="zh-TW" altLang="en-US" sz="1600" dirty="0"/>
              <a:t>馬斯克是一名美籍和加籍企業家，出生於南非，以</a:t>
            </a:r>
            <a:r>
              <a:rPr lang="en-US" altLang="zh-TW" sz="1600" dirty="0" err="1"/>
              <a:t>SpaceX</a:t>
            </a:r>
            <a:r>
              <a:rPr lang="zh-TW" altLang="en-US" sz="1600" dirty="0"/>
              <a:t>的創辦者，及特斯拉汽車和</a:t>
            </a:r>
            <a:r>
              <a:rPr lang="en-US" altLang="zh-TW" sz="1600" dirty="0"/>
              <a:t>PayPal</a:t>
            </a:r>
            <a:r>
              <a:rPr lang="zh-TW" altLang="en-US" sz="1600" dirty="0"/>
              <a:t>的聯合創辦人而聞名。目前，馬斯克擔任</a:t>
            </a:r>
            <a:r>
              <a:rPr lang="en-US" altLang="zh-TW" sz="1600" dirty="0" err="1"/>
              <a:t>SpaceX</a:t>
            </a:r>
            <a:r>
              <a:rPr lang="zh-TW" altLang="en-US" sz="1600" dirty="0"/>
              <a:t>的執行長兼首席設計師、特斯拉汽車執行長兼產品架構師、以及</a:t>
            </a:r>
            <a:r>
              <a:rPr lang="en-US" altLang="zh-TW" sz="1600" dirty="0" err="1"/>
              <a:t>SolarCity</a:t>
            </a:r>
            <a:r>
              <a:rPr lang="zh-TW" altLang="en-US" sz="1600" dirty="0"/>
              <a:t>的董事長</a:t>
            </a:r>
            <a:endParaRPr lang="en-US" altLang="zh-TW" sz="1600" dirty="0"/>
          </a:p>
          <a:p>
            <a:endParaRPr lang="en-US" altLang="zh-TW" sz="1600" dirty="0"/>
          </a:p>
        </p:txBody>
      </p:sp>
    </p:spTree>
    <p:extLst>
      <p:ext uri="{BB962C8B-B14F-4D97-AF65-F5344CB8AC3E}">
        <p14:creationId xmlns:p14="http://schemas.microsoft.com/office/powerpoint/2010/main" val="3903934878"/>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人工智能是對人類威脅嗎？</a:t>
            </a:r>
          </a:p>
        </p:txBody>
      </p:sp>
      <p:sp>
        <p:nvSpPr>
          <p:cNvPr id="3" name="內容版面配置區 2"/>
          <p:cNvSpPr>
            <a:spLocks noGrp="1"/>
          </p:cNvSpPr>
          <p:nvPr>
            <p:ph idx="1"/>
          </p:nvPr>
        </p:nvSpPr>
        <p:spPr>
          <a:xfrm>
            <a:off x="228600" y="1600200"/>
            <a:ext cx="8382000" cy="4343400"/>
          </a:xfrm>
        </p:spPr>
        <p:txBody>
          <a:bodyPr/>
          <a:lstStyle/>
          <a:p>
            <a:r>
              <a:rPr lang="zh-TW" altLang="en-US" dirty="0"/>
              <a:t>霍金生前預言人類將被</a:t>
            </a:r>
            <a:r>
              <a:rPr lang="en-US" altLang="zh-TW" dirty="0"/>
              <a:t>AI</a:t>
            </a:r>
            <a:r>
              <a:rPr lang="zh-TW" altLang="en-US" dirty="0"/>
              <a:t>機器人取代　地球仍會繼續暖化將再升溫</a:t>
            </a:r>
            <a:r>
              <a:rPr lang="en-US" altLang="zh-TW" dirty="0"/>
              <a:t>1.5</a:t>
            </a:r>
            <a:r>
              <a:rPr lang="zh-TW" altLang="en-US" dirty="0"/>
              <a:t>度</a:t>
            </a:r>
          </a:p>
          <a:p>
            <a:r>
              <a:rPr lang="en-US" altLang="zh-TW" dirty="0">
                <a:hlinkClick r:id="rId2"/>
              </a:rPr>
              <a:t>https://www.youtube.com/watch?v=IQc8-x_EWvI</a:t>
            </a:r>
            <a:endParaRPr lang="en-US" altLang="zh-TW" dirty="0"/>
          </a:p>
          <a:p>
            <a:endParaRPr lang="en-US" altLang="zh-TW" dirty="0"/>
          </a:p>
          <a:p>
            <a:r>
              <a:rPr lang="en-US" altLang="zh-TW" b="1" dirty="0">
                <a:solidFill>
                  <a:srgbClr val="FF0000"/>
                </a:solidFill>
              </a:rPr>
              <a:t>20180314 </a:t>
            </a:r>
            <a:r>
              <a:rPr lang="zh-TW" altLang="en-US" dirty="0"/>
              <a:t>幽默風趣 表演慾旺盛 天才霍金平易近人</a:t>
            </a:r>
            <a:r>
              <a:rPr lang="en-US" altLang="zh-TW" dirty="0"/>
              <a:t>?</a:t>
            </a:r>
            <a:endParaRPr lang="en-US" altLang="zh-TW" b="1" dirty="0"/>
          </a:p>
          <a:p>
            <a:r>
              <a:rPr lang="en-US" altLang="zh-TW" b="1" dirty="0">
                <a:hlinkClick r:id="rId3"/>
              </a:rPr>
              <a:t>https://youtu.be/4FDlrNYEGag</a:t>
            </a:r>
            <a:endParaRPr lang="en-US" altLang="zh-TW" b="1" dirty="0"/>
          </a:p>
          <a:p>
            <a:endParaRPr lang="en-US" altLang="zh-TW" b="1" dirty="0"/>
          </a:p>
          <a:p>
            <a:endParaRPr lang="zh-TW" altLang="en-US" sz="1050" dirty="0"/>
          </a:p>
          <a:p>
            <a:r>
              <a:rPr lang="zh-TW" altLang="en-US" dirty="0"/>
              <a:t>昔日神預測</a:t>
            </a:r>
            <a:r>
              <a:rPr lang="en-US" altLang="zh-TW" dirty="0"/>
              <a:t>! </a:t>
            </a:r>
            <a:r>
              <a:rPr lang="zh-TW" altLang="en-US" dirty="0"/>
              <a:t>比爾蓋茲再料</a:t>
            </a:r>
            <a:r>
              <a:rPr lang="en-US" altLang="zh-TW" dirty="0"/>
              <a:t>2039</a:t>
            </a:r>
            <a:r>
              <a:rPr lang="zh-TW" altLang="en-US" dirty="0"/>
              <a:t>新科技 蓋茲看未來</a:t>
            </a:r>
            <a:r>
              <a:rPr lang="en-US" altLang="zh-TW" dirty="0"/>
              <a:t>20</a:t>
            </a:r>
            <a:r>
              <a:rPr lang="zh-TW" altLang="en-US" dirty="0"/>
              <a:t>年</a:t>
            </a:r>
            <a:endParaRPr lang="en-US" altLang="zh-TW" dirty="0"/>
          </a:p>
          <a:p>
            <a:r>
              <a:rPr lang="en-US" altLang="zh-TW" dirty="0"/>
              <a:t>https://youtu.be/9Rf27C-i5c0</a:t>
            </a:r>
            <a:endParaRPr lang="zh-TW" altLang="en-US" dirty="0"/>
          </a:p>
        </p:txBody>
      </p:sp>
    </p:spTree>
    <p:extLst>
      <p:ext uri="{BB962C8B-B14F-4D97-AF65-F5344CB8AC3E}">
        <p14:creationId xmlns:p14="http://schemas.microsoft.com/office/powerpoint/2010/main" val="1069250529"/>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AI </a:t>
            </a:r>
            <a:r>
              <a:rPr lang="zh-TW" altLang="en-US" dirty="0"/>
              <a:t>恐引發戰爭　馬斯克：這是人類文明面對的最大風險</a:t>
            </a:r>
            <a:br>
              <a:rPr lang="zh-TW" altLang="en-US" dirty="0"/>
            </a:br>
            <a:endParaRPr lang="zh-TW" altLang="en-US" dirty="0"/>
          </a:p>
        </p:txBody>
      </p:sp>
      <p:sp>
        <p:nvSpPr>
          <p:cNvPr id="3" name="內容版面配置區 2"/>
          <p:cNvSpPr>
            <a:spLocks noGrp="1"/>
          </p:cNvSpPr>
          <p:nvPr>
            <p:ph idx="1"/>
          </p:nvPr>
        </p:nvSpPr>
        <p:spPr>
          <a:xfrm>
            <a:off x="381000" y="1295400"/>
            <a:ext cx="8153400" cy="4876800"/>
          </a:xfrm>
        </p:spPr>
        <p:txBody>
          <a:bodyPr/>
          <a:lstStyle/>
          <a:p>
            <a:r>
              <a:rPr lang="zh-TW" altLang="en-US" sz="1800" dirty="0"/>
              <a:t>馬斯克（</a:t>
            </a:r>
            <a:r>
              <a:rPr lang="en-US" altLang="zh-TW" sz="1800" dirty="0"/>
              <a:t>Elon Musk</a:t>
            </a:r>
            <a:r>
              <a:rPr lang="zh-TW" altLang="en-US" sz="1800" dirty="0"/>
              <a:t>）曾言，「發展人工智慧形同召喚惡魔。」馬斯克表示，「如果要我猜，人類生存面臨的最大危機，我會說是人工智慧，發展人工智慧形同召喚惡魔。」他也強調，「人工智慧能夠勝任人類的任何工作，並且做得更好。」</a:t>
            </a:r>
            <a:endParaRPr lang="en-US" altLang="zh-TW" sz="1800" dirty="0"/>
          </a:p>
          <a:p>
            <a:r>
              <a:rPr lang="zh-TW" altLang="en-US" sz="1800" dirty="0"/>
              <a:t>馬斯克說， </a:t>
            </a:r>
            <a:r>
              <a:rPr lang="en-US" altLang="zh-TW" sz="1800" dirty="0"/>
              <a:t>AI </a:t>
            </a:r>
            <a:r>
              <a:rPr lang="zh-TW" altLang="en-US" sz="1800" dirty="0"/>
              <a:t>是少數他認為應該積極立法管制的項目，因為他認為等到被動處理 </a:t>
            </a:r>
            <a:r>
              <a:rPr lang="en-US" altLang="zh-TW" sz="1800" dirty="0"/>
              <a:t>AI </a:t>
            </a:r>
            <a:r>
              <a:rPr lang="zh-TW" altLang="en-US" sz="1800" dirty="0"/>
              <a:t>的危害時，那就太遲了。馬斯克舉例，以往的科技進展，像汽車與飛機，是在幾次重大意外後才開始立法規範安全性。但 </a:t>
            </a:r>
            <a:r>
              <a:rPr lang="en-US" altLang="zh-TW" sz="1800" dirty="0"/>
              <a:t>AI </a:t>
            </a:r>
            <a:r>
              <a:rPr lang="zh-TW" altLang="en-US" sz="1800" dirty="0"/>
              <a:t>的進展速度太快，牽涉層面太深太廣，不能用對待汽車與飛機的方式對待 </a:t>
            </a:r>
            <a:r>
              <a:rPr lang="en-US" altLang="zh-TW" sz="1800" dirty="0"/>
              <a:t>AI </a:t>
            </a:r>
          </a:p>
          <a:p>
            <a:r>
              <a:rPr lang="zh-TW" altLang="en-US" dirty="0"/>
              <a:t>馬斯克進一步指出， </a:t>
            </a:r>
            <a:r>
              <a:rPr lang="en-US" altLang="zh-TW" dirty="0"/>
              <a:t>AI </a:t>
            </a:r>
            <a:r>
              <a:rPr lang="zh-TW" altLang="en-US" dirty="0"/>
              <a:t>最危險的地方，是它在網絡中的深度智慧。 </a:t>
            </a:r>
            <a:r>
              <a:rPr lang="en-US" altLang="zh-TW" dirty="0"/>
              <a:t>AI </a:t>
            </a:r>
            <a:r>
              <a:rPr lang="zh-TW" altLang="en-US" dirty="0"/>
              <a:t>可以</a:t>
            </a:r>
            <a:r>
              <a:rPr lang="zh-TW" altLang="en-US" dirty="0">
                <a:solidFill>
                  <a:srgbClr val="0070C0"/>
                </a:solidFill>
              </a:rPr>
              <a:t>製造假新聞、製造假聲明、登入電郵帳戶等</a:t>
            </a:r>
            <a:r>
              <a:rPr lang="zh-TW" altLang="en-US" dirty="0"/>
              <a:t>，簡言之就是</a:t>
            </a:r>
            <a:r>
              <a:rPr lang="zh-TW" altLang="en-US" dirty="0">
                <a:solidFill>
                  <a:srgbClr val="FF0000"/>
                </a:solidFill>
              </a:rPr>
              <a:t>操控資訊</a:t>
            </a:r>
            <a:r>
              <a:rPr lang="zh-TW" altLang="en-US" dirty="0"/>
              <a:t>，戰爭可因此而爆發。「在我看來， </a:t>
            </a:r>
            <a:r>
              <a:rPr lang="en-US" altLang="zh-TW" dirty="0"/>
              <a:t>AI </a:t>
            </a:r>
            <a:r>
              <a:rPr lang="zh-TW" altLang="en-US" dirty="0"/>
              <a:t>是我們作為一個文明所面對的最大風險。」馬斯克說。</a:t>
            </a:r>
            <a:endParaRPr lang="en-US" altLang="zh-TW" sz="1800" dirty="0">
              <a:hlinkClick r:id="rId2"/>
            </a:endParaRPr>
          </a:p>
          <a:p>
            <a:r>
              <a:rPr lang="en-US" altLang="zh-TW" dirty="0">
                <a:hlinkClick r:id="rId2"/>
              </a:rPr>
              <a:t>https://www.limitlessiq.com/news/post/view/id/1348/</a:t>
            </a:r>
            <a:endParaRPr lang="zh-TW" altLang="en-US" dirty="0"/>
          </a:p>
        </p:txBody>
      </p:sp>
    </p:spTree>
    <p:extLst>
      <p:ext uri="{BB962C8B-B14F-4D97-AF65-F5344CB8AC3E}">
        <p14:creationId xmlns:p14="http://schemas.microsoft.com/office/powerpoint/2010/main" val="3542761429"/>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超過 </a:t>
            </a:r>
            <a:r>
              <a:rPr lang="en-US" altLang="zh-TW" b="0" dirty="0"/>
              <a:t>2400 </a:t>
            </a:r>
            <a:r>
              <a:rPr lang="zh-TW" altLang="en-US" b="0" dirty="0"/>
              <a:t>位世界 </a:t>
            </a:r>
            <a:r>
              <a:rPr lang="en-US" altLang="zh-TW" b="0" dirty="0"/>
              <a:t>AI </a:t>
            </a:r>
            <a:r>
              <a:rPr lang="zh-TW" altLang="en-US" b="0" dirty="0"/>
              <a:t>專家連署協議　不參與開發全致命性自動武器、殺人機器人</a:t>
            </a:r>
            <a:br>
              <a:rPr lang="zh-TW" altLang="en-US" b="0" dirty="0"/>
            </a:br>
            <a:endParaRPr lang="zh-TW" altLang="en-US" dirty="0"/>
          </a:p>
        </p:txBody>
      </p:sp>
      <p:sp>
        <p:nvSpPr>
          <p:cNvPr id="3" name="內容版面配置區 2"/>
          <p:cNvSpPr>
            <a:spLocks noGrp="1"/>
          </p:cNvSpPr>
          <p:nvPr>
            <p:ph idx="1"/>
          </p:nvPr>
        </p:nvSpPr>
        <p:spPr>
          <a:xfrm>
            <a:off x="304800" y="1219200"/>
            <a:ext cx="8305800" cy="4876800"/>
          </a:xfrm>
        </p:spPr>
        <p:txBody>
          <a:bodyPr/>
          <a:lstStyle/>
          <a:p>
            <a:r>
              <a:rPr lang="en-US" altLang="zh-TW" sz="1600" dirty="0">
                <a:hlinkClick r:id="rId2"/>
              </a:rPr>
              <a:t>https://www.limitlessiq.com/news/post/view/id/5876/</a:t>
            </a:r>
            <a:endParaRPr lang="en-US" altLang="zh-TW" sz="1600" dirty="0"/>
          </a:p>
          <a:p>
            <a:r>
              <a:rPr lang="zh-TW" altLang="en-US" sz="1600" dirty="0"/>
              <a:t>這次簽署者包括 </a:t>
            </a:r>
            <a:r>
              <a:rPr lang="en-US" altLang="zh-TW" sz="1600" dirty="0"/>
              <a:t>160 </a:t>
            </a:r>
            <a:r>
              <a:rPr lang="zh-TW" altLang="en-US" sz="1600" dirty="0"/>
              <a:t>家與 </a:t>
            </a:r>
            <a:r>
              <a:rPr lang="en-US" altLang="zh-TW" sz="1600" dirty="0"/>
              <a:t>AI </a:t>
            </a:r>
            <a:r>
              <a:rPr lang="zh-TW" altLang="en-US" sz="1600" dirty="0"/>
              <a:t>相關的公司和組織，以及超過</a:t>
            </a:r>
            <a:r>
              <a:rPr lang="en-US" altLang="zh-TW" sz="1600" dirty="0"/>
              <a:t>2,400</a:t>
            </a:r>
            <a:r>
              <a:rPr lang="zh-TW" altLang="en-US" sz="1600" dirty="0"/>
              <a:t>名專家。其中包括</a:t>
            </a:r>
            <a:r>
              <a:rPr lang="en-US" altLang="zh-TW" sz="1600" dirty="0"/>
              <a:t>Google DeepMind</a:t>
            </a:r>
            <a:r>
              <a:rPr lang="zh-TW" altLang="en-US" sz="1600" dirty="0"/>
              <a:t>、</a:t>
            </a:r>
            <a:r>
              <a:rPr lang="en-US" altLang="zh-TW" sz="1600" dirty="0" err="1"/>
              <a:t>ClearPath</a:t>
            </a:r>
            <a:r>
              <a:rPr lang="en-US" altLang="zh-TW" sz="1600" dirty="0"/>
              <a:t> Robotics</a:t>
            </a:r>
            <a:r>
              <a:rPr lang="zh-TW" altLang="en-US" sz="1600" dirty="0"/>
              <a:t>，歐洲人工智慧協會、</a:t>
            </a:r>
            <a:r>
              <a:rPr lang="en-US" altLang="zh-TW" sz="1600" dirty="0"/>
              <a:t>XPRIZE </a:t>
            </a:r>
            <a:r>
              <a:rPr lang="zh-TW" altLang="en-US" sz="1600" dirty="0"/>
              <a:t>基金會、矽穀機器人，倫敦大學學院以及特斯拉</a:t>
            </a:r>
            <a:r>
              <a:rPr lang="en-US" altLang="zh-TW" sz="1600" dirty="0"/>
              <a:t>Tesla</a:t>
            </a:r>
            <a:r>
              <a:rPr lang="zh-TW" altLang="en-US" sz="1600" dirty="0"/>
              <a:t>總裁馬斯克（</a:t>
            </a:r>
            <a:r>
              <a:rPr lang="en-US" altLang="zh-TW" sz="1600" dirty="0"/>
              <a:t>Elon Musk</a:t>
            </a:r>
            <a:r>
              <a:rPr lang="zh-TW" altLang="en-US" sz="1600" dirty="0"/>
              <a:t>），以及 </a:t>
            </a:r>
            <a:r>
              <a:rPr lang="en-US" altLang="zh-TW" sz="1600" dirty="0"/>
              <a:t>Google Research </a:t>
            </a:r>
            <a:r>
              <a:rPr lang="zh-TW" altLang="en-US" sz="1600" dirty="0"/>
              <a:t>的 </a:t>
            </a:r>
            <a:r>
              <a:rPr lang="en-US" altLang="zh-TW" sz="1600" dirty="0"/>
              <a:t>Jeffrey Dean </a:t>
            </a:r>
            <a:r>
              <a:rPr lang="zh-TW" altLang="en-US" sz="1600" dirty="0"/>
              <a:t>和英國議會成員 </a:t>
            </a:r>
            <a:r>
              <a:rPr lang="en-US" altLang="zh-TW" sz="1600" dirty="0"/>
              <a:t>Alex Sobel </a:t>
            </a:r>
            <a:r>
              <a:rPr lang="zh-TW" altLang="en-US" sz="1600" dirty="0"/>
              <a:t>等人。</a:t>
            </a:r>
          </a:p>
          <a:p>
            <a:endParaRPr lang="zh-TW" altLang="en-US" sz="1600" dirty="0"/>
          </a:p>
          <a:p>
            <a:r>
              <a:rPr lang="zh-TW" altLang="en-US" sz="1600" dirty="0"/>
              <a:t>專家小組反對無需人類操控就可以自主辨識、瞄準和殺人的武器化</a:t>
            </a:r>
            <a:r>
              <a:rPr lang="en-US" altLang="zh-TW" sz="1600" dirty="0"/>
              <a:t>AI</a:t>
            </a:r>
            <a:r>
              <a:rPr lang="zh-TW" altLang="en-US" sz="1600" dirty="0"/>
              <a:t>系統。但是不包括像是軍用無人機這樣的東西，因為這類武器可以透過人類飛行員來進行遠端便是與操作，選擇殺死目標。主要認為人命不應該交由機器決定，同時呼籲各國政府和領導人，應建立國際法規予以控管。 </a:t>
            </a:r>
          </a:p>
          <a:p>
            <a:endParaRPr lang="zh-TW" altLang="en-US" sz="1600" dirty="0"/>
          </a:p>
          <a:p>
            <a:r>
              <a:rPr lang="zh-TW" altLang="en-US" sz="1600" dirty="0"/>
              <a:t>除此之外，此次所簽署的條文中，也有特別強調為全球各國安全著想，應該盡量避免舉辦軍備禁賽，避免具有</a:t>
            </a:r>
            <a:r>
              <a:rPr lang="en-US" altLang="zh-TW" sz="1600" dirty="0"/>
              <a:t>AI</a:t>
            </a:r>
            <a:r>
              <a:rPr lang="zh-TW" altLang="en-US" sz="1600" dirty="0"/>
              <a:t>的自主武器被用來當做傷害人類的武器。</a:t>
            </a:r>
          </a:p>
        </p:txBody>
      </p:sp>
    </p:spTree>
    <p:extLst>
      <p:ext uri="{BB962C8B-B14F-4D97-AF65-F5344CB8AC3E}">
        <p14:creationId xmlns:p14="http://schemas.microsoft.com/office/powerpoint/2010/main" val="718929274"/>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10 </a:t>
            </a:r>
            <a:r>
              <a:rPr lang="zh-TW" altLang="en-US" dirty="0"/>
              <a:t>個 </a:t>
            </a:r>
            <a:r>
              <a:rPr lang="en-US" altLang="zh-TW" dirty="0"/>
              <a:t>AI </a:t>
            </a:r>
            <a:r>
              <a:rPr lang="zh-TW" altLang="en-US" dirty="0"/>
              <a:t>概念</a:t>
            </a:r>
            <a:r>
              <a:rPr lang="en-US" altLang="zh-TW" dirty="0"/>
              <a:t>                by</a:t>
            </a:r>
            <a:r>
              <a:rPr lang="zh-TW" altLang="en-US" dirty="0"/>
              <a:t>吳恩達教授</a:t>
            </a:r>
          </a:p>
        </p:txBody>
      </p:sp>
      <p:sp>
        <p:nvSpPr>
          <p:cNvPr id="3" name="內容版面配置區 2"/>
          <p:cNvSpPr>
            <a:spLocks noGrp="1"/>
          </p:cNvSpPr>
          <p:nvPr>
            <p:ph idx="1"/>
          </p:nvPr>
        </p:nvSpPr>
        <p:spPr>
          <a:xfrm>
            <a:off x="228600" y="1295400"/>
            <a:ext cx="8763000" cy="4876800"/>
          </a:xfrm>
        </p:spPr>
        <p:txBody>
          <a:bodyPr/>
          <a:lstStyle/>
          <a:p>
            <a:pPr marL="457200" indent="-457200">
              <a:buFont typeface="+mj-lt"/>
              <a:buAutoNum type="arabicPeriod"/>
            </a:pPr>
            <a:r>
              <a:rPr lang="zh-TW" altLang="en-US" dirty="0"/>
              <a:t>講到 </a:t>
            </a:r>
            <a:r>
              <a:rPr lang="en-US" altLang="zh-TW" dirty="0"/>
              <a:t>AI</a:t>
            </a:r>
            <a:r>
              <a:rPr lang="zh-TW" altLang="en-US" dirty="0"/>
              <a:t>，我們通常是指狹義的 </a:t>
            </a:r>
            <a:r>
              <a:rPr lang="en-US" altLang="zh-TW" dirty="0"/>
              <a:t>AI </a:t>
            </a:r>
            <a:r>
              <a:rPr lang="zh-TW" altLang="en-US" dirty="0"/>
              <a:t>而非終結者</a:t>
            </a:r>
          </a:p>
          <a:p>
            <a:pPr marL="457200" indent="-457200">
              <a:buFont typeface="+mj-lt"/>
              <a:buAutoNum type="arabicPeriod"/>
            </a:pPr>
            <a:r>
              <a:rPr lang="zh-TW" altLang="en-US" dirty="0"/>
              <a:t>多數 </a:t>
            </a:r>
            <a:r>
              <a:rPr lang="en-US" altLang="zh-TW" dirty="0"/>
              <a:t>AI </a:t>
            </a:r>
            <a:r>
              <a:rPr lang="zh-TW" altLang="en-US" dirty="0"/>
              <a:t>應用是讓機器學會一個對應關係</a:t>
            </a:r>
          </a:p>
          <a:p>
            <a:pPr marL="457200" indent="-457200">
              <a:buFont typeface="+mj-lt"/>
              <a:buAutoNum type="arabicPeriod"/>
            </a:pPr>
            <a:r>
              <a:rPr lang="zh-TW" altLang="en-US" dirty="0"/>
              <a:t>大數據、神經網路及運算能力是 </a:t>
            </a:r>
            <a:r>
              <a:rPr lang="en-US" altLang="zh-TW" dirty="0"/>
              <a:t>AI </a:t>
            </a:r>
            <a:r>
              <a:rPr lang="zh-TW" altLang="en-US" dirty="0"/>
              <a:t>成功關鍵</a:t>
            </a:r>
          </a:p>
          <a:p>
            <a:pPr marL="457200" indent="-457200">
              <a:buFont typeface="+mj-lt"/>
              <a:buAutoNum type="arabicPeriod"/>
            </a:pPr>
            <a:r>
              <a:rPr lang="zh-TW" altLang="en-US" dirty="0"/>
              <a:t>只需花費你 </a:t>
            </a:r>
            <a:r>
              <a:rPr lang="en-US" altLang="zh-TW" dirty="0"/>
              <a:t>1 </a:t>
            </a:r>
            <a:r>
              <a:rPr lang="zh-TW" altLang="en-US" dirty="0"/>
              <a:t>秒的任務，大都可由 </a:t>
            </a:r>
            <a:r>
              <a:rPr lang="en-US" altLang="zh-TW" dirty="0"/>
              <a:t>AI </a:t>
            </a:r>
            <a:r>
              <a:rPr lang="zh-TW" altLang="en-US" dirty="0"/>
              <a:t>自動化</a:t>
            </a:r>
          </a:p>
          <a:p>
            <a:pPr marL="457200" indent="-457200">
              <a:buFont typeface="+mj-lt"/>
              <a:buAutoNum type="arabicPeriod"/>
            </a:pPr>
            <a:r>
              <a:rPr lang="zh-TW" altLang="en-US" dirty="0"/>
              <a:t>對 </a:t>
            </a:r>
            <a:r>
              <a:rPr lang="en-US" altLang="zh-TW" dirty="0"/>
              <a:t>AI </a:t>
            </a:r>
            <a:r>
              <a:rPr lang="zh-TW" altLang="en-US" dirty="0"/>
              <a:t>的態度不應過度樂觀，但也不必太悲觀</a:t>
            </a:r>
          </a:p>
          <a:p>
            <a:pPr marL="457200" indent="-457200">
              <a:buFont typeface="+mj-lt"/>
              <a:buAutoNum type="arabicPeriod"/>
            </a:pPr>
            <a:r>
              <a:rPr lang="en-US" altLang="zh-TW" dirty="0"/>
              <a:t>AI </a:t>
            </a:r>
            <a:r>
              <a:rPr lang="zh-TW" altLang="en-US" dirty="0"/>
              <a:t>偏見難解，但或許比消除人類偏見簡單</a:t>
            </a:r>
          </a:p>
          <a:p>
            <a:pPr marL="457200" indent="-457200">
              <a:buFont typeface="+mj-lt"/>
              <a:buAutoNum type="arabicPeriod"/>
            </a:pPr>
            <a:r>
              <a:rPr lang="zh-TW" altLang="en-US" dirty="0"/>
              <a:t>擁抱 </a:t>
            </a:r>
            <a:r>
              <a:rPr lang="en-US" altLang="zh-TW" dirty="0"/>
              <a:t>AI </a:t>
            </a:r>
            <a:r>
              <a:rPr lang="zh-TW" altLang="en-US" dirty="0"/>
              <a:t>的最好方法是將其與領域專業結合</a:t>
            </a:r>
          </a:p>
          <a:p>
            <a:pPr marL="457200" indent="-457200">
              <a:buFont typeface="+mj-lt"/>
              <a:buAutoNum type="arabicPeriod"/>
            </a:pPr>
            <a:r>
              <a:rPr lang="zh-TW" altLang="en-US" dirty="0"/>
              <a:t>機器學習和資料科學的產出分別是系統</a:t>
            </a:r>
            <a:r>
              <a:rPr lang="en-US" altLang="zh-TW" dirty="0"/>
              <a:t>software</a:t>
            </a:r>
            <a:r>
              <a:rPr lang="zh-TW" altLang="en-US" dirty="0"/>
              <a:t>和洞見</a:t>
            </a:r>
            <a:r>
              <a:rPr lang="en-US" altLang="zh-TW" dirty="0"/>
              <a:t>insight</a:t>
            </a:r>
            <a:endParaRPr lang="zh-TW" altLang="en-US" dirty="0"/>
          </a:p>
          <a:p>
            <a:pPr marL="457200" indent="-457200">
              <a:buFont typeface="+mj-lt"/>
              <a:buAutoNum type="arabicPeriod"/>
            </a:pPr>
            <a:r>
              <a:rPr lang="en-US" altLang="zh-TW" dirty="0"/>
              <a:t>AI </a:t>
            </a:r>
            <a:r>
              <a:rPr lang="zh-TW" altLang="en-US" dirty="0"/>
              <a:t>時代，你得思考未來自己想要扮演的角色</a:t>
            </a:r>
          </a:p>
          <a:p>
            <a:pPr marL="457200" indent="-457200">
              <a:buFont typeface="+mj-lt"/>
              <a:buAutoNum type="arabicPeriod"/>
            </a:pPr>
            <a:r>
              <a:rPr lang="zh-TW" altLang="en-US" b="1" dirty="0">
                <a:solidFill>
                  <a:srgbClr val="C00000"/>
                </a:solidFill>
              </a:rPr>
              <a:t>終身學習</a:t>
            </a:r>
            <a:r>
              <a:rPr lang="zh-TW" altLang="en-US" dirty="0"/>
              <a:t>在這個年代前所未有地重要</a:t>
            </a:r>
          </a:p>
        </p:txBody>
      </p:sp>
      <p:sp>
        <p:nvSpPr>
          <p:cNvPr id="4" name="矩形 3"/>
          <p:cNvSpPr/>
          <p:nvPr/>
        </p:nvSpPr>
        <p:spPr>
          <a:xfrm>
            <a:off x="609600" y="685800"/>
            <a:ext cx="7924800" cy="215444"/>
          </a:xfrm>
          <a:prstGeom prst="rect">
            <a:avLst/>
          </a:prstGeom>
        </p:spPr>
        <p:txBody>
          <a:bodyPr wrap="square">
            <a:spAutoFit/>
          </a:bodyPr>
          <a:lstStyle/>
          <a:p>
            <a:r>
              <a:rPr lang="en-US" altLang="zh-TW" sz="800" dirty="0"/>
              <a:t>https://leemeng.tw/10-key-takeaways-from-ai-for-everyone-course.html?fbclid=IwAR3zzcpsop6w_wIxAjIOG5-hJfMIrYjFHXd3xjT9VOno5pzNZf9-Xm6geLU</a:t>
            </a:r>
            <a:endParaRPr lang="zh-TW" altLang="en-US" sz="800" dirty="0"/>
          </a:p>
        </p:txBody>
      </p:sp>
    </p:spTree>
    <p:extLst>
      <p:ext uri="{BB962C8B-B14F-4D97-AF65-F5344CB8AC3E}">
        <p14:creationId xmlns:p14="http://schemas.microsoft.com/office/powerpoint/2010/main" val="1890264891"/>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FF8EB3-796C-3D9E-37DD-7415EE44C39B}"/>
              </a:ext>
            </a:extLst>
          </p:cNvPr>
          <p:cNvSpPr>
            <a:spLocks noGrp="1"/>
          </p:cNvSpPr>
          <p:nvPr>
            <p:ph type="title"/>
          </p:nvPr>
        </p:nvSpPr>
        <p:spPr/>
        <p:txBody>
          <a:bodyPr/>
          <a:lstStyle/>
          <a:p>
            <a:r>
              <a:rPr lang="zh-TW" altLang="en-US"/>
              <a:t>教材以自編投影片為主</a:t>
            </a:r>
            <a:r>
              <a:rPr lang="en-US" altLang="zh-TW"/>
              <a:t>. </a:t>
            </a:r>
            <a:endParaRPr lang="zh-TW" altLang="en-US" dirty="0"/>
          </a:p>
        </p:txBody>
      </p:sp>
      <p:sp>
        <p:nvSpPr>
          <p:cNvPr id="9" name="Rectangle 4">
            <a:extLst>
              <a:ext uri="{FF2B5EF4-FFF2-40B4-BE49-F238E27FC236}">
                <a16:creationId xmlns:a16="http://schemas.microsoft.com/office/drawing/2014/main" id="{B489C59D-6A6E-6626-D94F-FCE585C92EED}"/>
              </a:ext>
            </a:extLst>
          </p:cNvPr>
          <p:cNvSpPr>
            <a:spLocks noChangeArrowheads="1"/>
          </p:cNvSpPr>
          <p:nvPr/>
        </p:nvSpPr>
        <p:spPr bwMode="auto">
          <a:xfrm>
            <a:off x="152400" y="3711476"/>
            <a:ext cx="7987315"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TW" altLang="en-US" sz="1100" b="0" i="0">
                <a:solidFill>
                  <a:srgbClr val="3D3F46"/>
                </a:solidFill>
                <a:effectLst/>
                <a:latin typeface="Noto Sans TC"/>
              </a:rPr>
              <a:t>出版商</a:t>
            </a:r>
            <a:r>
              <a:rPr lang="en-US" altLang="zh-TW" sz="1100" b="0" i="0">
                <a:solidFill>
                  <a:srgbClr val="3D3F46"/>
                </a:solidFill>
                <a:effectLst/>
                <a:latin typeface="Noto Sans TC"/>
              </a:rPr>
              <a:t>: </a:t>
            </a:r>
            <a:r>
              <a:rPr kumimoji="0" lang="zh-TW" altLang="zh-TW" sz="1200" b="0" i="0" u="none" strike="noStrike" cap="none" normalizeH="0" baseline="0">
                <a:ln>
                  <a:noFill/>
                </a:ln>
                <a:solidFill>
                  <a:srgbClr val="666666"/>
                </a:solidFill>
                <a:effectLst/>
                <a:latin typeface="Arial" panose="020B0604020202020204" pitchFamily="34" charset="0"/>
                <a:ea typeface="Noto Sans TC"/>
                <a:hlinkClick r:id="rId2"/>
              </a:rPr>
              <a:t>歐萊禮</a:t>
            </a:r>
            <a:endParaRPr kumimoji="0" lang="zh-TW" altLang="zh-TW" sz="1200" b="0" i="0" u="none" strike="noStrike" cap="none" normalizeH="0" baseline="0">
              <a:ln>
                <a:noFill/>
              </a:ln>
              <a:solidFill>
                <a:srgbClr val="666666"/>
              </a:solidFill>
              <a:effectLst/>
              <a:latin typeface="Arial" panose="020B0604020202020204" pitchFamily="34" charset="0"/>
              <a:ea typeface="Noto Sans TC"/>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a:ln>
                  <a:noFill/>
                </a:ln>
                <a:solidFill>
                  <a:srgbClr val="3D3F46"/>
                </a:solidFill>
                <a:effectLst/>
                <a:latin typeface="Arial" panose="020B0604020202020204" pitchFamily="34" charset="0"/>
                <a:ea typeface="Noto Sans TC"/>
              </a:rPr>
              <a:t>出版日期:</a:t>
            </a:r>
            <a:r>
              <a:rPr kumimoji="0" lang="zh-TW" altLang="zh-TW" sz="1200" b="0" i="0" u="none" strike="noStrike" cap="none" normalizeH="0" baseline="0">
                <a:ln>
                  <a:noFill/>
                </a:ln>
                <a:solidFill>
                  <a:srgbClr val="666666"/>
                </a:solidFill>
                <a:effectLst/>
                <a:latin typeface="Arial" panose="020B0604020202020204" pitchFamily="34" charset="0"/>
                <a:ea typeface="Noto Sans TC"/>
              </a:rPr>
              <a:t>2023-07-04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a:ln>
                  <a:noFill/>
                </a:ln>
                <a:solidFill>
                  <a:srgbClr val="3D3F46"/>
                </a:solidFill>
                <a:effectLst/>
                <a:latin typeface="Arial" panose="020B0604020202020204" pitchFamily="34" charset="0"/>
                <a:ea typeface="Noto Sans TC"/>
              </a:rPr>
              <a:t>定價:</a:t>
            </a:r>
            <a:r>
              <a:rPr kumimoji="0" lang="zh-TW" altLang="zh-TW" sz="1200" b="0" i="0" u="none" strike="noStrike" cap="none" normalizeH="0" baseline="0">
                <a:ln>
                  <a:noFill/>
                </a:ln>
                <a:solidFill>
                  <a:srgbClr val="666666"/>
                </a:solidFill>
                <a:effectLst/>
                <a:latin typeface="Arial" panose="020B0604020202020204" pitchFamily="34" charset="0"/>
                <a:ea typeface="Noto Sans TC"/>
              </a:rPr>
              <a:t>$680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a:ln>
                  <a:noFill/>
                </a:ln>
                <a:solidFill>
                  <a:srgbClr val="3D3F46"/>
                </a:solidFill>
                <a:effectLst/>
                <a:latin typeface="Arial" panose="020B0604020202020204" pitchFamily="34" charset="0"/>
                <a:ea typeface="Noto Sans TC"/>
              </a:rPr>
              <a:t>售價:</a:t>
            </a:r>
            <a:r>
              <a:rPr kumimoji="0" lang="zh-TW" altLang="zh-TW" sz="1200" b="1" i="1" u="none" strike="noStrike" cap="none" normalizeH="0" baseline="0">
                <a:ln>
                  <a:noFill/>
                </a:ln>
                <a:solidFill>
                  <a:srgbClr val="911400"/>
                </a:solidFill>
                <a:effectLst/>
                <a:latin typeface="Georgia" panose="02040502050405020303" pitchFamily="18" charset="0"/>
                <a:ea typeface="Noto Sans TC"/>
              </a:rPr>
              <a:t>7.9</a:t>
            </a:r>
            <a:r>
              <a:rPr kumimoji="0" lang="zh-TW" altLang="zh-TW" sz="1200" b="0" i="0" u="none" strike="noStrike" cap="none" normalizeH="0" baseline="0">
                <a:ln>
                  <a:noFill/>
                </a:ln>
                <a:solidFill>
                  <a:srgbClr val="666666"/>
                </a:solidFill>
                <a:effectLst/>
                <a:ea typeface="Noto Sans TC"/>
              </a:rPr>
              <a:t> </a:t>
            </a:r>
            <a:r>
              <a:rPr kumimoji="0" lang="zh-TW" altLang="zh-TW" sz="1200" b="0" i="0" u="none" strike="noStrike" cap="none" normalizeH="0" baseline="0">
                <a:ln>
                  <a:noFill/>
                </a:ln>
                <a:solidFill>
                  <a:srgbClr val="666666"/>
                </a:solidFill>
                <a:effectLst/>
                <a:latin typeface="Arial" panose="020B0604020202020204" pitchFamily="34" charset="0"/>
                <a:ea typeface="Noto Sans TC"/>
              </a:rPr>
              <a:t>折 </a:t>
            </a:r>
            <a:r>
              <a:rPr kumimoji="0" lang="zh-TW" altLang="zh-TW" sz="1200" b="1" i="1" u="none" strike="noStrike" cap="none" normalizeH="0" baseline="0">
                <a:ln>
                  <a:noFill/>
                </a:ln>
                <a:solidFill>
                  <a:srgbClr val="911400"/>
                </a:solidFill>
                <a:effectLst/>
                <a:latin typeface="Georgia" panose="02040502050405020303" pitchFamily="18" charset="0"/>
                <a:ea typeface="Noto Sans TC"/>
              </a:rPr>
              <a:t>$537</a:t>
            </a:r>
            <a:endParaRPr kumimoji="0" lang="zh-TW" altLang="zh-TW" sz="1200" b="0" i="0" u="none" strike="noStrike" cap="none" normalizeH="0" baseline="0">
              <a:ln>
                <a:noFill/>
              </a:ln>
              <a:solidFill>
                <a:srgbClr val="666666"/>
              </a:solidFill>
              <a:effectLst/>
              <a:ea typeface="Noto Sans TC"/>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a:ln>
                  <a:noFill/>
                </a:ln>
                <a:solidFill>
                  <a:srgbClr val="3D3F46"/>
                </a:solidFill>
                <a:effectLst/>
                <a:latin typeface="Arial" panose="020B0604020202020204" pitchFamily="34" charset="0"/>
                <a:ea typeface="Noto Sans TC"/>
              </a:rPr>
              <a:t>頁數:</a:t>
            </a:r>
            <a:r>
              <a:rPr kumimoji="0" lang="zh-TW" altLang="zh-TW" sz="1200" b="0" i="0" u="none" strike="noStrike" cap="none" normalizeH="0" baseline="0">
                <a:ln>
                  <a:noFill/>
                </a:ln>
                <a:solidFill>
                  <a:srgbClr val="666666"/>
                </a:solidFill>
                <a:effectLst/>
                <a:latin typeface="Arial" panose="020B0604020202020204" pitchFamily="34" charset="0"/>
                <a:ea typeface="Noto Sans TC"/>
              </a:rPr>
              <a:t>352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a:ln>
                  <a:noFill/>
                </a:ln>
                <a:solidFill>
                  <a:srgbClr val="3D3F46"/>
                </a:solidFill>
                <a:effectLst/>
                <a:latin typeface="Arial" panose="020B0604020202020204" pitchFamily="34" charset="0"/>
                <a:ea typeface="Noto Sans TC"/>
              </a:rPr>
              <a:t>ISBN:</a:t>
            </a:r>
            <a:r>
              <a:rPr kumimoji="0" lang="zh-TW" altLang="zh-TW" sz="1200" b="0" i="0" u="none" strike="noStrike" cap="none" normalizeH="0" baseline="0">
                <a:ln>
                  <a:noFill/>
                </a:ln>
                <a:solidFill>
                  <a:srgbClr val="666666"/>
                </a:solidFill>
                <a:effectLst/>
                <a:latin typeface="Arial" panose="020B0604020202020204" pitchFamily="34" charset="0"/>
                <a:ea typeface="Noto Sans TC"/>
              </a:rPr>
              <a:t>6263242914</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a:ln>
                  <a:noFill/>
                </a:ln>
                <a:solidFill>
                  <a:srgbClr val="3D3F46"/>
                </a:solidFill>
                <a:effectLst/>
                <a:latin typeface="Arial" panose="020B0604020202020204" pitchFamily="34" charset="0"/>
                <a:ea typeface="Noto Sans TC"/>
              </a:rPr>
              <a:t>ISBN-13:</a:t>
            </a:r>
            <a:r>
              <a:rPr kumimoji="0" lang="zh-TW" altLang="zh-TW" sz="1200" b="0" i="0" u="none" strike="noStrike" cap="none" normalizeH="0" baseline="0">
                <a:ln>
                  <a:noFill/>
                </a:ln>
                <a:solidFill>
                  <a:srgbClr val="666666"/>
                </a:solidFill>
                <a:effectLst/>
                <a:latin typeface="Arial" panose="020B0604020202020204" pitchFamily="34" charset="0"/>
                <a:ea typeface="Noto Sans TC"/>
              </a:rPr>
              <a:t>9786263242913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a:ln>
                  <a:noFill/>
                </a:ln>
                <a:solidFill>
                  <a:srgbClr val="3D3F46"/>
                </a:solidFill>
                <a:effectLst/>
                <a:latin typeface="Arial" panose="020B0604020202020204" pitchFamily="34" charset="0"/>
                <a:ea typeface="Noto Sans TC"/>
              </a:rPr>
              <a:t>相關分類:</a:t>
            </a:r>
            <a:r>
              <a:rPr kumimoji="0" lang="zh-TW" altLang="zh-TW" sz="1200" b="0" i="0" u="none" strike="noStrike" cap="none" normalizeH="0" baseline="0">
                <a:ln>
                  <a:noFill/>
                </a:ln>
                <a:solidFill>
                  <a:srgbClr val="666666"/>
                </a:solidFill>
                <a:effectLst/>
                <a:latin typeface="Arial" panose="020B0604020202020204" pitchFamily="34" charset="0"/>
                <a:ea typeface="Noto Sans TC"/>
                <a:hlinkClick r:id="rId3"/>
              </a:rPr>
              <a:t>Machine Learning</a:t>
            </a:r>
            <a:br>
              <a:rPr kumimoji="0" lang="zh-TW" altLang="zh-TW" sz="1200" b="0" i="0" u="none" strike="noStrike" cap="none" normalizeH="0" baseline="0">
                <a:ln>
                  <a:noFill/>
                </a:ln>
                <a:solidFill>
                  <a:srgbClr val="666666"/>
                </a:solidFill>
                <a:effectLst/>
                <a:latin typeface="Arial" panose="020B0604020202020204" pitchFamily="34" charset="0"/>
                <a:ea typeface="Noto Sans TC"/>
              </a:rPr>
            </a:br>
            <a:endParaRPr kumimoji="0" lang="zh-TW" altLang="zh-TW" sz="1200" b="0" i="0" u="none" strike="noStrike" cap="none" normalizeH="0" baseline="0">
              <a:ln>
                <a:noFill/>
              </a:ln>
              <a:solidFill>
                <a:srgbClr val="666666"/>
              </a:solidFill>
              <a:effectLst/>
              <a:latin typeface="Arial" panose="020B0604020202020204" pitchFamily="34" charset="0"/>
              <a:ea typeface="Noto Sans TC"/>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a:ln>
                  <a:noFill/>
                </a:ln>
                <a:solidFill>
                  <a:srgbClr val="3D3F46"/>
                </a:solidFill>
                <a:effectLst/>
                <a:latin typeface="Arial" panose="020B0604020202020204" pitchFamily="34" charset="0"/>
                <a:ea typeface="Noto Sans TC"/>
              </a:rPr>
              <a:t>此書翻譯自:</a:t>
            </a:r>
            <a:r>
              <a:rPr kumimoji="0" lang="zh-TW" altLang="zh-TW" sz="1200" b="0" i="0" u="none" strike="noStrike" cap="none" normalizeH="0" baseline="0">
                <a:ln>
                  <a:noFill/>
                </a:ln>
                <a:solidFill>
                  <a:srgbClr val="666666"/>
                </a:solidFill>
                <a:effectLst/>
                <a:latin typeface="Arial" panose="020B0604020202020204" pitchFamily="34" charset="0"/>
                <a:ea typeface="Noto Sans TC"/>
                <a:hlinkClick r:id="rId4"/>
              </a:rPr>
              <a:t>Machine Learning for Financial Risk Management with Python: Algorithms for Modeling Risk (Paperback)</a:t>
            </a:r>
            <a:endParaRPr kumimoji="0" lang="zh-TW" altLang="zh-TW" sz="1200" b="0" i="0" u="none" strike="noStrike" cap="none" normalizeH="0" baseline="0">
              <a:ln>
                <a:noFill/>
              </a:ln>
              <a:solidFill>
                <a:srgbClr val="666666"/>
              </a:solidFill>
              <a:effectLst/>
              <a:latin typeface="Arial" panose="020B0604020202020204" pitchFamily="34" charset="0"/>
              <a:ea typeface="Noto Sans TC"/>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a:ln>
                  <a:noFill/>
                </a:ln>
                <a:solidFill>
                  <a:srgbClr val="3D3F46"/>
                </a:solidFill>
                <a:effectLst/>
                <a:latin typeface="Arial" panose="020B0604020202020204" pitchFamily="34" charset="0"/>
                <a:ea typeface="Noto Sans TC"/>
              </a:rPr>
              <a:t>語言:</a:t>
            </a:r>
            <a:r>
              <a:rPr kumimoji="0" lang="zh-TW" altLang="zh-TW" sz="1200" b="0" i="0" u="none" strike="noStrike" cap="none" normalizeH="0" baseline="0">
                <a:ln>
                  <a:noFill/>
                </a:ln>
                <a:solidFill>
                  <a:srgbClr val="666666"/>
                </a:solidFill>
                <a:effectLst/>
                <a:latin typeface="Arial" panose="020B0604020202020204" pitchFamily="34" charset="0"/>
                <a:ea typeface="Noto Sans TC"/>
              </a:rPr>
              <a:t>繁體中文</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1" name="文字方塊 10">
            <a:extLst>
              <a:ext uri="{FF2B5EF4-FFF2-40B4-BE49-F238E27FC236}">
                <a16:creationId xmlns:a16="http://schemas.microsoft.com/office/drawing/2014/main" id="{261E5ADE-0995-F75C-2A67-24CD48415F66}"/>
              </a:ext>
            </a:extLst>
          </p:cNvPr>
          <p:cNvSpPr txBox="1"/>
          <p:nvPr/>
        </p:nvSpPr>
        <p:spPr>
          <a:xfrm>
            <a:off x="381000" y="838200"/>
            <a:ext cx="8382000" cy="1015663"/>
          </a:xfrm>
          <a:prstGeom prst="rect">
            <a:avLst/>
          </a:prstGeom>
          <a:noFill/>
        </p:spPr>
        <p:txBody>
          <a:bodyPr wrap="square">
            <a:spAutoFit/>
          </a:bodyPr>
          <a:lstStyle/>
          <a:p>
            <a:r>
              <a:rPr lang="zh-TW" altLang="en-US"/>
              <a:t>金融風險管理的機器學習應用｜使用 </a:t>
            </a:r>
            <a:r>
              <a:rPr lang="en-US" altLang="zh-TW"/>
              <a:t>Python (Machine Learning for Financial Risk Management with Python: Algorithms for Modeling Risk)</a:t>
            </a:r>
            <a:endParaRPr lang="zh-TW" altLang="en-US"/>
          </a:p>
        </p:txBody>
      </p:sp>
      <p:pic>
        <p:nvPicPr>
          <p:cNvPr id="1030" name="Picture 6" descr="金融風險管理的機器學習應用｜使用 Python (Machine Learning for Financial Risk Management with Python: Algorithms for Modeling Risk)">
            <a:extLst>
              <a:ext uri="{FF2B5EF4-FFF2-40B4-BE49-F238E27FC236}">
                <a16:creationId xmlns:a16="http://schemas.microsoft.com/office/drawing/2014/main" id="{CA475D4C-CD5B-CFC9-D58B-B6C4524C15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499739"/>
            <a:ext cx="2590800" cy="3504398"/>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B91E1556-42E1-8DE1-2BFC-55D711C0F84F}"/>
              </a:ext>
            </a:extLst>
          </p:cNvPr>
          <p:cNvSpPr txBox="1"/>
          <p:nvPr/>
        </p:nvSpPr>
        <p:spPr>
          <a:xfrm>
            <a:off x="4419600" y="1752600"/>
            <a:ext cx="4724400" cy="3323987"/>
          </a:xfrm>
          <a:prstGeom prst="rect">
            <a:avLst/>
          </a:prstGeom>
          <a:noFill/>
        </p:spPr>
        <p:txBody>
          <a:bodyPr wrap="square">
            <a:spAutoFit/>
          </a:bodyPr>
          <a:lstStyle/>
          <a:p>
            <a:r>
              <a:rPr lang="zh-TW" altLang="en-US" sz="1400">
                <a:solidFill>
                  <a:schemeClr val="accent1"/>
                </a:solidFill>
              </a:rPr>
              <a:t>第一部分 風險管理基礎 </a:t>
            </a:r>
          </a:p>
          <a:p>
            <a:pPr lvl="1"/>
            <a:r>
              <a:rPr lang="zh-TW" altLang="en-US" sz="1400">
                <a:solidFill>
                  <a:schemeClr val="accent1"/>
                </a:solidFill>
              </a:rPr>
              <a:t>第一章 風險管理基礎 </a:t>
            </a:r>
          </a:p>
          <a:p>
            <a:pPr lvl="1"/>
            <a:r>
              <a:rPr lang="zh-TW" altLang="en-US" sz="1400">
                <a:solidFill>
                  <a:schemeClr val="accent1"/>
                </a:solidFill>
              </a:rPr>
              <a:t>第二章 時間序列建模簡介 </a:t>
            </a:r>
          </a:p>
          <a:p>
            <a:pPr lvl="1"/>
            <a:r>
              <a:rPr lang="zh-TW" altLang="en-US" sz="1400">
                <a:solidFill>
                  <a:schemeClr val="accent1"/>
                </a:solidFill>
              </a:rPr>
              <a:t>第三章 應用深度學習於時間序列建模 </a:t>
            </a:r>
          </a:p>
          <a:p>
            <a:endParaRPr lang="zh-TW" altLang="en-US" sz="1400">
              <a:solidFill>
                <a:schemeClr val="accent1"/>
              </a:solidFill>
            </a:endParaRPr>
          </a:p>
          <a:p>
            <a:r>
              <a:rPr lang="zh-TW" altLang="en-US" sz="1400">
                <a:solidFill>
                  <a:schemeClr val="accent1"/>
                </a:solidFill>
              </a:rPr>
              <a:t>第二部分 針對市場、信用、流動性和營運風險的機器學習 </a:t>
            </a:r>
          </a:p>
          <a:p>
            <a:pPr lvl="1"/>
            <a:r>
              <a:rPr lang="zh-TW" altLang="en-US" sz="1400">
                <a:solidFill>
                  <a:schemeClr val="accent1"/>
                </a:solidFill>
              </a:rPr>
              <a:t>第四章 基於機器學習的波動率預測 </a:t>
            </a:r>
          </a:p>
          <a:p>
            <a:pPr lvl="1"/>
            <a:r>
              <a:rPr lang="zh-TW" altLang="en-US" sz="1400">
                <a:solidFill>
                  <a:schemeClr val="accent1"/>
                </a:solidFill>
              </a:rPr>
              <a:t>第五章 市場風險建模 </a:t>
            </a:r>
          </a:p>
          <a:p>
            <a:pPr lvl="1"/>
            <a:r>
              <a:rPr lang="zh-TW" altLang="en-US" sz="1400">
                <a:solidFill>
                  <a:schemeClr val="accent1"/>
                </a:solidFill>
              </a:rPr>
              <a:t>第六章 信用風險估計 </a:t>
            </a:r>
          </a:p>
          <a:p>
            <a:pPr lvl="1"/>
            <a:r>
              <a:rPr lang="zh-TW" altLang="en-US" sz="1400">
                <a:solidFill>
                  <a:schemeClr val="accent1"/>
                </a:solidFill>
              </a:rPr>
              <a:t>第七章 流動性建模 </a:t>
            </a:r>
          </a:p>
          <a:p>
            <a:pPr lvl="1"/>
            <a:r>
              <a:rPr lang="zh-TW" altLang="en-US" sz="1400">
                <a:solidFill>
                  <a:schemeClr val="accent1"/>
                </a:solidFill>
              </a:rPr>
              <a:t>第八章 營運風險建模 </a:t>
            </a:r>
          </a:p>
          <a:p>
            <a:endParaRPr lang="zh-TW" altLang="en-US" sz="1400">
              <a:solidFill>
                <a:schemeClr val="accent1"/>
              </a:solidFill>
            </a:endParaRPr>
          </a:p>
          <a:p>
            <a:r>
              <a:rPr lang="zh-TW" altLang="en-US" sz="1400">
                <a:solidFill>
                  <a:schemeClr val="accent1"/>
                </a:solidFill>
              </a:rPr>
              <a:t>第三部分 其他金融風險來源之建模 </a:t>
            </a:r>
          </a:p>
          <a:p>
            <a:pPr lvl="1"/>
            <a:r>
              <a:rPr lang="zh-TW" altLang="en-US" sz="1400">
                <a:solidFill>
                  <a:schemeClr val="accent1"/>
                </a:solidFill>
              </a:rPr>
              <a:t>第九章 公司治理風險度量：股價崩盤 </a:t>
            </a:r>
          </a:p>
          <a:p>
            <a:pPr lvl="1"/>
            <a:r>
              <a:rPr lang="zh-TW" altLang="en-US" sz="1400">
                <a:solidFill>
                  <a:schemeClr val="accent1"/>
                </a:solidFill>
              </a:rPr>
              <a:t>第十章 合成資料產生與金融中的隱藏馬可夫模型</a:t>
            </a:r>
          </a:p>
        </p:txBody>
      </p:sp>
    </p:spTree>
    <p:extLst>
      <p:ext uri="{BB962C8B-B14F-4D97-AF65-F5344CB8AC3E}">
        <p14:creationId xmlns:p14="http://schemas.microsoft.com/office/powerpoint/2010/main" val="3658096039"/>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609600" y="228600"/>
            <a:ext cx="8382000" cy="4343400"/>
          </a:xfrm>
        </p:spPr>
        <p:txBody>
          <a:bodyPr/>
          <a:lstStyle/>
          <a:p>
            <a:r>
              <a:rPr lang="zh-TW" altLang="en-US" sz="1800" dirty="0"/>
              <a:t>儘管很多 </a:t>
            </a:r>
            <a:r>
              <a:rPr lang="en-US" altLang="zh-TW" sz="1800" dirty="0"/>
              <a:t>AI </a:t>
            </a:r>
            <a:r>
              <a:rPr lang="zh-TW" altLang="en-US" sz="1800" dirty="0"/>
              <a:t>應用的表現甚至已經比人類還優秀，這些 </a:t>
            </a:r>
            <a:r>
              <a:rPr lang="en-US" altLang="zh-TW" sz="1800" dirty="0"/>
              <a:t>AI </a:t>
            </a:r>
            <a:r>
              <a:rPr lang="zh-TW" altLang="en-US" sz="1800" dirty="0"/>
              <a:t>基本上都專注在完成「特定」的任務；</a:t>
            </a:r>
            <a:endParaRPr lang="en-US" altLang="zh-TW" sz="1800" dirty="0"/>
          </a:p>
          <a:p>
            <a:r>
              <a:rPr lang="zh-TW" altLang="en-US" sz="1800" dirty="0"/>
              <a:t>這跟科幻電影如魔鬼終結者裡頭，能跟人類以一樣的方式思考並做「任何」事情的通用 </a:t>
            </a:r>
            <a:r>
              <a:rPr lang="en-US" altLang="zh-TW" sz="1800" dirty="0"/>
              <a:t>AI</a:t>
            </a:r>
            <a:r>
              <a:rPr lang="zh-TW" altLang="en-US" sz="1800" dirty="0"/>
              <a:t>（</a:t>
            </a:r>
            <a:r>
              <a:rPr lang="en-US" altLang="zh-TW" sz="1800" dirty="0"/>
              <a:t>Artificial General Intelligence, AGI</a:t>
            </a:r>
            <a:r>
              <a:rPr lang="zh-TW" altLang="en-US" sz="1800" dirty="0"/>
              <a:t>）是有很大差異的。</a:t>
            </a:r>
          </a:p>
          <a:p>
            <a:endParaRPr lang="zh-TW" altLang="en-US" sz="1800" dirty="0"/>
          </a:p>
          <a:p>
            <a:endParaRPr lang="zh-TW" altLang="en-US" sz="1800" dirty="0"/>
          </a:p>
        </p:txBody>
      </p:sp>
      <p:pic>
        <p:nvPicPr>
          <p:cNvPr id="4" name="圖片 3"/>
          <p:cNvPicPr>
            <a:picLocks noChangeAspect="1"/>
          </p:cNvPicPr>
          <p:nvPr/>
        </p:nvPicPr>
        <p:blipFill>
          <a:blip r:embed="rId2"/>
          <a:stretch>
            <a:fillRect/>
          </a:stretch>
        </p:blipFill>
        <p:spPr>
          <a:xfrm>
            <a:off x="304800" y="1676400"/>
            <a:ext cx="7995574" cy="4513261"/>
          </a:xfrm>
          <a:prstGeom prst="rect">
            <a:avLst/>
          </a:prstGeom>
        </p:spPr>
      </p:pic>
      <p:sp>
        <p:nvSpPr>
          <p:cNvPr id="2" name="矩形 1"/>
          <p:cNvSpPr/>
          <p:nvPr/>
        </p:nvSpPr>
        <p:spPr>
          <a:xfrm>
            <a:off x="2133600" y="1676400"/>
            <a:ext cx="697627" cy="400110"/>
          </a:xfrm>
          <a:prstGeom prst="rect">
            <a:avLst/>
          </a:prstGeom>
        </p:spPr>
        <p:txBody>
          <a:bodyPr wrap="none">
            <a:spAutoFit/>
          </a:bodyPr>
          <a:lstStyle/>
          <a:p>
            <a:r>
              <a:rPr lang="zh-TW" altLang="en-US" dirty="0"/>
              <a:t>揭秘</a:t>
            </a:r>
          </a:p>
        </p:txBody>
      </p:sp>
    </p:spTree>
    <p:extLst>
      <p:ext uri="{BB962C8B-B14F-4D97-AF65-F5344CB8AC3E}">
        <p14:creationId xmlns:p14="http://schemas.microsoft.com/office/powerpoint/2010/main" val="3970323943"/>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89000" y="152400"/>
            <a:ext cx="8102600" cy="941388"/>
          </a:xfrm>
        </p:spPr>
        <p:txBody>
          <a:bodyPr/>
          <a:lstStyle/>
          <a:p>
            <a:r>
              <a:rPr lang="zh-TW" altLang="en-US" sz="2000" dirty="0"/>
              <a:t>大部分的機器學習以及 </a:t>
            </a:r>
            <a:r>
              <a:rPr lang="en-US" altLang="zh-TW" sz="2000" dirty="0"/>
              <a:t>AI </a:t>
            </a:r>
            <a:r>
              <a:rPr lang="zh-TW" altLang="en-US" sz="2000" dirty="0"/>
              <a:t>應用本質上都是讓電腦學會一個映射函數（</a:t>
            </a:r>
            <a:r>
              <a:rPr lang="en-US" altLang="zh-TW" sz="2000" dirty="0"/>
              <a:t>Mapping Function</a:t>
            </a:r>
            <a:r>
              <a:rPr lang="zh-TW" altLang="en-US" sz="2000" dirty="0"/>
              <a:t>），幫我們將輸入的數據 </a:t>
            </a:r>
            <a:r>
              <a:rPr lang="en-US" altLang="zh-TW" sz="2000" dirty="0"/>
              <a:t>A </a:t>
            </a:r>
            <a:r>
              <a:rPr lang="zh-TW" altLang="en-US" sz="2000" dirty="0"/>
              <a:t>對應到理想的輸出 </a:t>
            </a:r>
            <a:r>
              <a:rPr lang="en-US" altLang="zh-TW" sz="2000" dirty="0"/>
              <a:t>B</a:t>
            </a:r>
            <a:r>
              <a:rPr lang="zh-TW" altLang="en-US" sz="2000" dirty="0"/>
              <a:t>：</a:t>
            </a: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381000" y="1295400"/>
            <a:ext cx="7915545" cy="4443412"/>
          </a:xfrm>
          <a:prstGeom prst="rect">
            <a:avLst/>
          </a:prstGeom>
        </p:spPr>
      </p:pic>
    </p:spTree>
    <p:extLst>
      <p:ext uri="{BB962C8B-B14F-4D97-AF65-F5344CB8AC3E}">
        <p14:creationId xmlns:p14="http://schemas.microsoft.com/office/powerpoint/2010/main" val="1712039229"/>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89000" y="152400"/>
            <a:ext cx="8102600" cy="941388"/>
          </a:xfrm>
        </p:spPr>
        <p:txBody>
          <a:bodyPr/>
          <a:lstStyle/>
          <a:p>
            <a:r>
              <a:rPr lang="zh-TW" altLang="en-US" dirty="0"/>
              <a:t>大數據、神經網路及運算能力是 </a:t>
            </a:r>
            <a:r>
              <a:rPr lang="en-US" altLang="zh-TW" dirty="0"/>
              <a:t>AI </a:t>
            </a:r>
            <a:r>
              <a:rPr lang="zh-TW" altLang="en-US" dirty="0"/>
              <a:t>成功關鍵</a:t>
            </a:r>
          </a:p>
        </p:txBody>
      </p:sp>
      <p:sp>
        <p:nvSpPr>
          <p:cNvPr id="3" name="內容版面配置區 2"/>
          <p:cNvSpPr>
            <a:spLocks noGrp="1"/>
          </p:cNvSpPr>
          <p:nvPr>
            <p:ph idx="1"/>
          </p:nvPr>
        </p:nvSpPr>
        <p:spPr>
          <a:xfrm>
            <a:off x="503236" y="838200"/>
            <a:ext cx="8412163" cy="4343400"/>
          </a:xfrm>
        </p:spPr>
        <p:txBody>
          <a:bodyPr/>
          <a:lstStyle/>
          <a:p>
            <a:r>
              <a:rPr lang="en-US" altLang="zh-TW" sz="2000" dirty="0"/>
              <a:t>Google </a:t>
            </a:r>
            <a:r>
              <a:rPr lang="zh-TW" altLang="en-US" sz="2000" dirty="0"/>
              <a:t>的 </a:t>
            </a:r>
            <a:r>
              <a:rPr lang="en-US" altLang="zh-TW" sz="2000" dirty="0" err="1"/>
              <a:t>TensorFlow</a:t>
            </a:r>
            <a:r>
              <a:rPr lang="en-US" altLang="zh-TW" sz="2000" dirty="0"/>
              <a:t> </a:t>
            </a:r>
            <a:r>
              <a:rPr lang="zh-TW" altLang="en-US" sz="2000" dirty="0"/>
              <a:t>團隊讓你可以在瀏覽器裡頭體驗深度學習以及神經網路 </a:t>
            </a:r>
          </a:p>
        </p:txBody>
      </p:sp>
      <p:pic>
        <p:nvPicPr>
          <p:cNvPr id="4" name="圖片 3"/>
          <p:cNvPicPr>
            <a:picLocks noChangeAspect="1"/>
          </p:cNvPicPr>
          <p:nvPr/>
        </p:nvPicPr>
        <p:blipFill>
          <a:blip r:embed="rId2"/>
          <a:stretch>
            <a:fillRect/>
          </a:stretch>
        </p:blipFill>
        <p:spPr>
          <a:xfrm>
            <a:off x="228600" y="1736982"/>
            <a:ext cx="8086725" cy="4710789"/>
          </a:xfrm>
          <a:prstGeom prst="rect">
            <a:avLst/>
          </a:prstGeom>
        </p:spPr>
      </p:pic>
    </p:spTree>
    <p:extLst>
      <p:ext uri="{BB962C8B-B14F-4D97-AF65-F5344CB8AC3E}">
        <p14:creationId xmlns:p14="http://schemas.microsoft.com/office/powerpoint/2010/main" val="1536981048"/>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762000" y="228600"/>
            <a:ext cx="8229600" cy="4343400"/>
          </a:xfrm>
        </p:spPr>
        <p:txBody>
          <a:bodyPr/>
          <a:lstStyle/>
          <a:p>
            <a:r>
              <a:rPr lang="zh-TW" altLang="en-US" sz="1600" dirty="0"/>
              <a:t>先不論所需的計算資源，「越大量的數據以及越大型的神經網路能帶來更好的表現」這件事情對許多大企業來說，是件美好到不行的事情</a:t>
            </a:r>
            <a:endParaRPr lang="en-US" altLang="zh-TW" sz="1600" dirty="0"/>
          </a:p>
          <a:p>
            <a:pPr lvl="1"/>
            <a:r>
              <a:rPr lang="zh-TW" altLang="en-US" dirty="0"/>
              <a:t>大型神經網路的運作</a:t>
            </a:r>
          </a:p>
          <a:p>
            <a:pPr lvl="1"/>
            <a:r>
              <a:rPr lang="zh-TW" altLang="en-US" dirty="0"/>
              <a:t>大量數據的處理</a:t>
            </a:r>
          </a:p>
          <a:p>
            <a:r>
              <a:rPr lang="zh-TW" altLang="en-US" sz="1600" dirty="0"/>
              <a:t>這兩件事情都意味著需要更大量的電腦運算能力。而很多時候一般人是沒有這樣的運算資源的。</a:t>
            </a:r>
          </a:p>
          <a:p>
            <a:endParaRPr lang="zh-TW" altLang="en-US" sz="1100" dirty="0"/>
          </a:p>
        </p:txBody>
      </p:sp>
      <p:pic>
        <p:nvPicPr>
          <p:cNvPr id="4" name="圖片 3"/>
          <p:cNvPicPr>
            <a:picLocks noChangeAspect="1"/>
          </p:cNvPicPr>
          <p:nvPr/>
        </p:nvPicPr>
        <p:blipFill>
          <a:blip r:embed="rId2"/>
          <a:stretch>
            <a:fillRect/>
          </a:stretch>
        </p:blipFill>
        <p:spPr>
          <a:xfrm>
            <a:off x="304800" y="2084854"/>
            <a:ext cx="8580590" cy="3876675"/>
          </a:xfrm>
          <a:prstGeom prst="rect">
            <a:avLst/>
          </a:prstGeom>
        </p:spPr>
      </p:pic>
    </p:spTree>
    <p:extLst>
      <p:ext uri="{BB962C8B-B14F-4D97-AF65-F5344CB8AC3E}">
        <p14:creationId xmlns:p14="http://schemas.microsoft.com/office/powerpoint/2010/main" val="929081386"/>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只需花費你 </a:t>
            </a:r>
            <a:r>
              <a:rPr lang="en-US" altLang="zh-TW" dirty="0"/>
              <a:t>1 </a:t>
            </a:r>
            <a:r>
              <a:rPr lang="zh-TW" altLang="en-US" dirty="0"/>
              <a:t>秒的任務，（未來）大都可由 </a:t>
            </a:r>
            <a:r>
              <a:rPr lang="en-US" altLang="zh-TW" dirty="0"/>
              <a:t>AI </a:t>
            </a:r>
            <a:r>
              <a:rPr lang="zh-TW" altLang="en-US" dirty="0"/>
              <a:t>自動化</a:t>
            </a: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28600" y="1369219"/>
            <a:ext cx="8545496" cy="4805362"/>
          </a:xfrm>
          <a:prstGeom prst="rect">
            <a:avLst/>
          </a:prstGeom>
        </p:spPr>
      </p:pic>
    </p:spTree>
    <p:extLst>
      <p:ext uri="{BB962C8B-B14F-4D97-AF65-F5344CB8AC3E}">
        <p14:creationId xmlns:p14="http://schemas.microsoft.com/office/powerpoint/2010/main" val="3232739811"/>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400" dirty="0">
                <a:solidFill>
                  <a:srgbClr val="FF0000"/>
                </a:solidFill>
              </a:rPr>
              <a:t>AI </a:t>
            </a:r>
            <a:r>
              <a:rPr lang="zh-TW" altLang="en-US" sz="2400" dirty="0">
                <a:solidFill>
                  <a:srgbClr val="FF0000"/>
                </a:solidFill>
              </a:rPr>
              <a:t>的金髮女孩原理</a:t>
            </a:r>
            <a:r>
              <a:rPr lang="zh-TW" altLang="en-US" sz="2400" dirty="0"/>
              <a:t>：對 </a:t>
            </a:r>
            <a:r>
              <a:rPr lang="en-US" altLang="zh-TW" sz="2400" dirty="0"/>
              <a:t>AI </a:t>
            </a:r>
            <a:r>
              <a:rPr lang="zh-TW" altLang="en-US" sz="2400" dirty="0"/>
              <a:t>的態度不要過熱（樂觀），也不要過冷（悲觀），而是要剛剛好</a:t>
            </a: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295461" y="990600"/>
            <a:ext cx="6918824" cy="3886200"/>
          </a:xfrm>
          <a:prstGeom prst="rect">
            <a:avLst/>
          </a:prstGeom>
        </p:spPr>
      </p:pic>
      <p:sp>
        <p:nvSpPr>
          <p:cNvPr id="5" name="矩形 4"/>
          <p:cNvSpPr/>
          <p:nvPr/>
        </p:nvSpPr>
        <p:spPr>
          <a:xfrm>
            <a:off x="36232" y="5110362"/>
            <a:ext cx="9071909" cy="830997"/>
          </a:xfrm>
          <a:prstGeom prst="rect">
            <a:avLst/>
          </a:prstGeom>
        </p:spPr>
        <p:txBody>
          <a:bodyPr wrap="square">
            <a:spAutoFit/>
          </a:bodyPr>
          <a:lstStyle/>
          <a:p>
            <a:r>
              <a:rPr lang="zh-TW" altLang="en-US" sz="1600" dirty="0"/>
              <a:t>著名格林童話故事「金髮女孩與三隻熊」，講述金髮小女孩走進了三隻熊的房子，她發現當中有三碗粥，一碗太熱，一碗太冷，最後她揀選了不冷不熱的第三碗。之後她又試了三張椅子及睡床，最後她揀選了最合適的小椅子及睡床坐下及睡覺。</a:t>
            </a:r>
          </a:p>
        </p:txBody>
      </p:sp>
    </p:spTree>
    <p:extLst>
      <p:ext uri="{BB962C8B-B14F-4D97-AF65-F5344CB8AC3E}">
        <p14:creationId xmlns:p14="http://schemas.microsoft.com/office/powerpoint/2010/main" val="2613298188"/>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89000" y="152400"/>
            <a:ext cx="8178800" cy="941388"/>
          </a:xfrm>
        </p:spPr>
        <p:txBody>
          <a:bodyPr/>
          <a:lstStyle/>
          <a:p>
            <a:r>
              <a:rPr lang="zh-TW" altLang="en-US" dirty="0"/>
              <a:t>機器學習和資料科學的產出分別是系統和洞見</a:t>
            </a:r>
            <a:r>
              <a:rPr lang="en-US" altLang="zh-TW" dirty="0"/>
              <a:t>(insight)</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237036" y="1219200"/>
            <a:ext cx="6434978" cy="3603339"/>
          </a:xfrm>
          <a:prstGeom prst="rect">
            <a:avLst/>
          </a:prstGeom>
        </p:spPr>
      </p:pic>
      <p:sp>
        <p:nvSpPr>
          <p:cNvPr id="5" name="矩形 4"/>
          <p:cNvSpPr/>
          <p:nvPr/>
        </p:nvSpPr>
        <p:spPr>
          <a:xfrm>
            <a:off x="389218" y="5126573"/>
            <a:ext cx="8449982" cy="1323439"/>
          </a:xfrm>
          <a:prstGeom prst="rect">
            <a:avLst/>
          </a:prstGeom>
        </p:spPr>
        <p:txBody>
          <a:bodyPr wrap="square">
            <a:spAutoFit/>
          </a:bodyPr>
          <a:lstStyle/>
          <a:p>
            <a:pPr marL="342900" indent="-342900">
              <a:buFont typeface="Arial" panose="020B0604020202020204" pitchFamily="34" charset="0"/>
              <a:buChar char="•"/>
            </a:pPr>
            <a:r>
              <a:rPr lang="en-US" altLang="zh-TW" dirty="0"/>
              <a:t>ML </a:t>
            </a:r>
            <a:r>
              <a:rPr lang="zh-TW" altLang="en-US" dirty="0"/>
              <a:t>專案較注重在軟體工程方面，且最終希望產出一個以 </a:t>
            </a:r>
            <a:r>
              <a:rPr lang="en-US" altLang="zh-TW" dirty="0"/>
              <a:t>AI </a:t>
            </a:r>
            <a:r>
              <a:rPr lang="zh-TW" altLang="en-US" dirty="0"/>
              <a:t>為基礎的線上系統；</a:t>
            </a:r>
            <a:endParaRPr lang="en-US" altLang="zh-TW" dirty="0"/>
          </a:p>
          <a:p>
            <a:pPr marL="342900" indent="-342900">
              <a:buFont typeface="Arial" panose="020B0604020202020204" pitchFamily="34" charset="0"/>
              <a:buChar char="•"/>
            </a:pPr>
            <a:r>
              <a:rPr lang="en-US" altLang="zh-TW" dirty="0"/>
              <a:t>DS </a:t>
            </a:r>
            <a:r>
              <a:rPr lang="zh-TW" altLang="en-US" dirty="0"/>
              <a:t>專案的結果則可能是一份幫助經營者做重大投資決策的投影片報告。</a:t>
            </a:r>
          </a:p>
        </p:txBody>
      </p:sp>
    </p:spTree>
    <p:extLst>
      <p:ext uri="{BB962C8B-B14F-4D97-AF65-F5344CB8AC3E}">
        <p14:creationId xmlns:p14="http://schemas.microsoft.com/office/powerpoint/2010/main" val="3309211624"/>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89000" y="152400"/>
            <a:ext cx="8178800" cy="941388"/>
          </a:xfrm>
        </p:spPr>
        <p:txBody>
          <a:bodyPr/>
          <a:lstStyle/>
          <a:p>
            <a:r>
              <a:rPr lang="en-US" altLang="zh-TW" dirty="0"/>
              <a:t>AI </a:t>
            </a:r>
            <a:r>
              <a:rPr lang="zh-TW" altLang="en-US" dirty="0"/>
              <a:t>時代，你得思考未來自己想要扮演的角色</a:t>
            </a:r>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a:off x="457200" y="838200"/>
            <a:ext cx="8267700" cy="2687003"/>
          </a:xfrm>
          <a:prstGeom prst="rect">
            <a:avLst/>
          </a:prstGeom>
        </p:spPr>
      </p:pic>
      <p:pic>
        <p:nvPicPr>
          <p:cNvPr id="5" name="圖片 4"/>
          <p:cNvPicPr>
            <a:picLocks noChangeAspect="1"/>
          </p:cNvPicPr>
          <p:nvPr/>
        </p:nvPicPr>
        <p:blipFill>
          <a:blip r:embed="rId3"/>
          <a:stretch>
            <a:fillRect/>
          </a:stretch>
        </p:blipFill>
        <p:spPr>
          <a:xfrm>
            <a:off x="1905000" y="3801035"/>
            <a:ext cx="4800600" cy="2557820"/>
          </a:xfrm>
          <a:prstGeom prst="rect">
            <a:avLst/>
          </a:prstGeom>
        </p:spPr>
      </p:pic>
      <p:sp>
        <p:nvSpPr>
          <p:cNvPr id="6" name="矩形 5"/>
          <p:cNvSpPr/>
          <p:nvPr/>
        </p:nvSpPr>
        <p:spPr>
          <a:xfrm>
            <a:off x="6934200" y="3762664"/>
            <a:ext cx="2286000" cy="2031325"/>
          </a:xfrm>
          <a:prstGeom prst="rect">
            <a:avLst/>
          </a:prstGeom>
        </p:spPr>
        <p:txBody>
          <a:bodyPr wrap="square">
            <a:spAutoFit/>
          </a:bodyPr>
          <a:lstStyle/>
          <a:p>
            <a:pPr marL="342900" indent="-342900">
              <a:buFont typeface="Arial" panose="020B0604020202020204" pitchFamily="34" charset="0"/>
              <a:buChar char="•"/>
            </a:pPr>
            <a:r>
              <a:rPr lang="zh-TW" altLang="en-US" sz="1800" dirty="0"/>
              <a:t>資料科學家</a:t>
            </a:r>
          </a:p>
          <a:p>
            <a:pPr marL="342900" indent="-342900">
              <a:buFont typeface="Arial" panose="020B0604020202020204" pitchFamily="34" charset="0"/>
              <a:buChar char="•"/>
            </a:pPr>
            <a:r>
              <a:rPr lang="zh-TW" altLang="en-US" sz="1800" dirty="0"/>
              <a:t>機器學習工程師</a:t>
            </a:r>
          </a:p>
          <a:p>
            <a:pPr marL="342900" indent="-342900">
              <a:buFont typeface="Arial" panose="020B0604020202020204" pitchFamily="34" charset="0"/>
              <a:buChar char="•"/>
            </a:pPr>
            <a:r>
              <a:rPr lang="zh-TW" altLang="en-US" sz="1800" dirty="0"/>
              <a:t>機器學習研究者</a:t>
            </a:r>
          </a:p>
          <a:p>
            <a:pPr marL="342900" indent="-342900">
              <a:buFont typeface="Arial" panose="020B0604020202020204" pitchFamily="34" charset="0"/>
              <a:buChar char="•"/>
            </a:pPr>
            <a:r>
              <a:rPr lang="zh-TW" altLang="en-US" sz="1800" dirty="0"/>
              <a:t>軟體工程師</a:t>
            </a:r>
          </a:p>
          <a:p>
            <a:pPr marL="342900" indent="-342900">
              <a:buFont typeface="Arial" panose="020B0604020202020204" pitchFamily="34" charset="0"/>
              <a:buChar char="•"/>
            </a:pPr>
            <a:r>
              <a:rPr lang="zh-TW" altLang="en-US" sz="1800" dirty="0"/>
              <a:t>資料工程師</a:t>
            </a:r>
          </a:p>
          <a:p>
            <a:pPr marL="342900" indent="-342900">
              <a:buFont typeface="Arial" panose="020B0604020202020204" pitchFamily="34" charset="0"/>
              <a:buChar char="•"/>
            </a:pPr>
            <a:r>
              <a:rPr lang="en-US" altLang="zh-TW" sz="1800" dirty="0"/>
              <a:t>AI </a:t>
            </a:r>
            <a:r>
              <a:rPr lang="zh-TW" altLang="en-US" sz="1800" dirty="0"/>
              <a:t>專案管理人</a:t>
            </a:r>
            <a:endParaRPr lang="en-US" altLang="zh-TW" sz="1800" dirty="0"/>
          </a:p>
          <a:p>
            <a:pPr marL="342900" indent="-342900">
              <a:buFont typeface="Arial" panose="020B0604020202020204" pitchFamily="34" charset="0"/>
              <a:buChar char="•"/>
            </a:pPr>
            <a:r>
              <a:rPr lang="en-US" altLang="zh-TW" sz="1800" dirty="0"/>
              <a:t>……..</a:t>
            </a:r>
            <a:endParaRPr lang="zh-TW" altLang="en-US" sz="1800" dirty="0"/>
          </a:p>
        </p:txBody>
      </p:sp>
    </p:spTree>
    <p:extLst>
      <p:ext uri="{BB962C8B-B14F-4D97-AF65-F5344CB8AC3E}">
        <p14:creationId xmlns:p14="http://schemas.microsoft.com/office/powerpoint/2010/main" val="3276394950"/>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終身學習在這個年代前所未有地重要</a:t>
            </a:r>
          </a:p>
        </p:txBody>
      </p:sp>
      <p:sp>
        <p:nvSpPr>
          <p:cNvPr id="3" name="內容版面配置區 2"/>
          <p:cNvSpPr>
            <a:spLocks noGrp="1"/>
          </p:cNvSpPr>
          <p:nvPr>
            <p:ph idx="1"/>
          </p:nvPr>
        </p:nvSpPr>
        <p:spPr>
          <a:xfrm>
            <a:off x="152400" y="1600200"/>
            <a:ext cx="8534400" cy="4343400"/>
          </a:xfrm>
        </p:spPr>
        <p:txBody>
          <a:bodyPr/>
          <a:lstStyle/>
          <a:p>
            <a:r>
              <a:rPr lang="en-US" altLang="zh-TW" dirty="0"/>
              <a:t>AI </a:t>
            </a:r>
            <a:r>
              <a:rPr lang="zh-TW" altLang="en-US" dirty="0"/>
              <a:t>領域近年發展神速，要學習 </a:t>
            </a:r>
            <a:r>
              <a:rPr lang="en-US" altLang="zh-TW" dirty="0"/>
              <a:t>AI</a:t>
            </a:r>
            <a:r>
              <a:rPr lang="zh-TW" altLang="en-US" dirty="0"/>
              <a:t>，用上一代「讀幾年書，出來用一輩子」的概念是行不通的。台大電機系的李宏毅教授就曾說過：「在深度學習的領域，超過五年就是遠古時代了」。</a:t>
            </a:r>
          </a:p>
          <a:p>
            <a:endParaRPr lang="zh-TW" altLang="en-US" dirty="0"/>
          </a:p>
          <a:p>
            <a:r>
              <a:rPr lang="zh-TW" altLang="en-US" dirty="0"/>
              <a:t>因此如果你決定踏上學習 </a:t>
            </a:r>
            <a:r>
              <a:rPr lang="en-US" altLang="zh-TW" dirty="0"/>
              <a:t>AI </a:t>
            </a:r>
            <a:r>
              <a:rPr lang="zh-TW" altLang="en-US" dirty="0"/>
              <a:t>的這條路，就做好跟我一起終身學習的心理準備吧！</a:t>
            </a:r>
          </a:p>
        </p:txBody>
      </p:sp>
    </p:spTree>
    <p:extLst>
      <p:ext uri="{BB962C8B-B14F-4D97-AF65-F5344CB8AC3E}">
        <p14:creationId xmlns:p14="http://schemas.microsoft.com/office/powerpoint/2010/main" val="1852196078"/>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1966</a:t>
            </a:r>
            <a:r>
              <a:rPr lang="zh-TW" altLang="en-US" dirty="0"/>
              <a:t>年來首次！</a:t>
            </a:r>
            <a:r>
              <a:rPr lang="en-US" altLang="zh-TW" dirty="0"/>
              <a:t>ACM</a:t>
            </a:r>
            <a:r>
              <a:rPr lang="zh-TW" altLang="en-US" dirty="0"/>
              <a:t>宣佈深度學習三巨頭共同獲得圖靈獎</a:t>
            </a:r>
            <a:br>
              <a:rPr lang="en-US" altLang="zh-TW" dirty="0"/>
            </a:br>
            <a:r>
              <a:rPr lang="en-US" altLang="zh-TW" sz="1000" dirty="0"/>
              <a:t>https://www.techbang.com/posts/69039-deserved-he-announced-the-deep-learning-trio-to-win-the-turing-prize-together</a:t>
            </a:r>
            <a:br>
              <a:rPr lang="zh-TW" altLang="en-US" sz="1100" dirty="0"/>
            </a:br>
            <a:endParaRPr lang="zh-TW" altLang="en-US" sz="1100" dirty="0"/>
          </a:p>
        </p:txBody>
      </p:sp>
      <p:sp>
        <p:nvSpPr>
          <p:cNvPr id="3" name="內容版面配置區 2"/>
          <p:cNvSpPr>
            <a:spLocks noGrp="1"/>
          </p:cNvSpPr>
          <p:nvPr>
            <p:ph idx="1"/>
          </p:nvPr>
        </p:nvSpPr>
        <p:spPr>
          <a:xfrm>
            <a:off x="685800" y="1676400"/>
            <a:ext cx="8229600" cy="4495800"/>
          </a:xfrm>
        </p:spPr>
        <p:txBody>
          <a:bodyPr/>
          <a:lstStyle/>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i="1" dirty="0"/>
          </a:p>
          <a:p>
            <a:r>
              <a:rPr lang="zh-TW" altLang="en-US" sz="1800" i="1" dirty="0"/>
              <a:t>有「深度學習三巨頭」之稱的</a:t>
            </a:r>
            <a:r>
              <a:rPr lang="en-US" altLang="zh-TW" sz="1800" i="1" dirty="0" err="1"/>
              <a:t>Yoshua</a:t>
            </a:r>
            <a:r>
              <a:rPr lang="en-US" altLang="zh-TW" sz="1800" i="1" dirty="0"/>
              <a:t> </a:t>
            </a:r>
            <a:r>
              <a:rPr lang="en-US" altLang="zh-TW" sz="1800" i="1" dirty="0" err="1"/>
              <a:t>Bengio</a:t>
            </a:r>
            <a:r>
              <a:rPr lang="zh-TW" altLang="en-US" sz="1800" i="1" dirty="0"/>
              <a:t>、</a:t>
            </a:r>
            <a:r>
              <a:rPr lang="en-US" altLang="zh-TW" sz="1800" i="1" dirty="0"/>
              <a:t>Yann </a:t>
            </a:r>
            <a:r>
              <a:rPr lang="en-US" altLang="zh-TW" sz="1800" i="1" dirty="0" err="1"/>
              <a:t>LeCun</a:t>
            </a:r>
            <a:r>
              <a:rPr lang="en-US" altLang="zh-TW" sz="1800" i="1" dirty="0"/>
              <a:t> </a:t>
            </a:r>
            <a:r>
              <a:rPr lang="zh-TW" altLang="en-US" sz="1800" i="1" dirty="0"/>
              <a:t>、</a:t>
            </a:r>
            <a:r>
              <a:rPr lang="en-US" altLang="zh-TW" sz="1800" i="1" dirty="0"/>
              <a:t>Geoffrey Hinton</a:t>
            </a:r>
            <a:r>
              <a:rPr lang="zh-TW" altLang="en-US" sz="1800" i="1" dirty="0"/>
              <a:t>共同獲得了</a:t>
            </a:r>
            <a:r>
              <a:rPr lang="en-US" altLang="zh-TW" sz="1800" i="1" dirty="0"/>
              <a:t>2018</a:t>
            </a:r>
            <a:r>
              <a:rPr lang="zh-TW" altLang="en-US" sz="1800" i="1" dirty="0"/>
              <a:t>年的圖靈獎，</a:t>
            </a:r>
            <a:endParaRPr lang="en-US" altLang="zh-TW" sz="1800" i="1" dirty="0"/>
          </a:p>
          <a:p>
            <a:r>
              <a:rPr lang="zh-TW" altLang="en-US" sz="1800" i="1" dirty="0"/>
              <a:t>這是圖靈獎</a:t>
            </a:r>
            <a:r>
              <a:rPr lang="en-US" altLang="zh-TW" sz="1800" i="1" dirty="0"/>
              <a:t>1966</a:t>
            </a:r>
            <a:r>
              <a:rPr lang="zh-TW" altLang="en-US" sz="1800" i="1" dirty="0"/>
              <a:t>年建立以來少有的一年頒獎給三位獲獎者。</a:t>
            </a:r>
            <a:r>
              <a:rPr lang="en-US" altLang="zh-TW" sz="1800" i="1" dirty="0"/>
              <a:t>ACM</a:t>
            </a:r>
            <a:r>
              <a:rPr lang="zh-TW" altLang="en-US" sz="1800" i="1" dirty="0"/>
              <a:t>同時宣佈，將於</a:t>
            </a:r>
            <a:r>
              <a:rPr lang="en-US" altLang="zh-TW" sz="1800" i="1" dirty="0"/>
              <a:t>2019</a:t>
            </a:r>
            <a:r>
              <a:rPr lang="zh-TW" altLang="en-US" sz="1800" i="1" dirty="0"/>
              <a:t>年</a:t>
            </a:r>
            <a:r>
              <a:rPr lang="en-US" altLang="zh-TW" sz="1800" i="1" dirty="0"/>
              <a:t>6</a:t>
            </a:r>
            <a:r>
              <a:rPr lang="zh-TW" altLang="en-US" sz="1800" i="1" dirty="0"/>
              <a:t>月</a:t>
            </a:r>
            <a:r>
              <a:rPr lang="en-US" altLang="zh-TW" sz="1800" i="1" dirty="0"/>
              <a:t>15</a:t>
            </a:r>
            <a:r>
              <a:rPr lang="zh-TW" altLang="en-US" sz="1800" i="1" dirty="0"/>
              <a:t>日在舊金山舉行年度頒獎晚宴，屆時正式給獲獎者頒獎，獎金</a:t>
            </a:r>
            <a:r>
              <a:rPr lang="en-US" altLang="zh-TW" sz="1800" i="1" dirty="0"/>
              <a:t>100</a:t>
            </a:r>
            <a:r>
              <a:rPr lang="zh-TW" altLang="en-US" sz="1800" i="1" dirty="0"/>
              <a:t>萬美元。</a:t>
            </a:r>
            <a:endParaRPr lang="zh-TW" altLang="en-US" sz="1800" dirty="0"/>
          </a:p>
        </p:txBody>
      </p:sp>
      <p:pic>
        <p:nvPicPr>
          <p:cNvPr id="5" name="圖片 4"/>
          <p:cNvPicPr>
            <a:picLocks noChangeAspect="1"/>
          </p:cNvPicPr>
          <p:nvPr/>
        </p:nvPicPr>
        <p:blipFill>
          <a:blip r:embed="rId2"/>
          <a:stretch>
            <a:fillRect/>
          </a:stretch>
        </p:blipFill>
        <p:spPr>
          <a:xfrm>
            <a:off x="1600200" y="1295400"/>
            <a:ext cx="5448300" cy="2858861"/>
          </a:xfrm>
          <a:prstGeom prst="rect">
            <a:avLst/>
          </a:prstGeom>
        </p:spPr>
      </p:pic>
      <p:sp>
        <p:nvSpPr>
          <p:cNvPr id="6" name="矩形 5"/>
          <p:cNvSpPr/>
          <p:nvPr/>
        </p:nvSpPr>
        <p:spPr>
          <a:xfrm>
            <a:off x="3456163" y="4254737"/>
            <a:ext cx="1736373" cy="261610"/>
          </a:xfrm>
          <a:prstGeom prst="rect">
            <a:avLst/>
          </a:prstGeom>
        </p:spPr>
        <p:txBody>
          <a:bodyPr wrap="none">
            <a:spAutoFit/>
          </a:bodyPr>
          <a:lstStyle/>
          <a:p>
            <a:r>
              <a:rPr lang="zh-TW" altLang="en-US" sz="1100" dirty="0"/>
              <a:t>谷歌副總裁兼工程研究員</a:t>
            </a:r>
          </a:p>
        </p:txBody>
      </p:sp>
      <p:sp>
        <p:nvSpPr>
          <p:cNvPr id="7" name="矩形 6"/>
          <p:cNvSpPr/>
          <p:nvPr/>
        </p:nvSpPr>
        <p:spPr>
          <a:xfrm>
            <a:off x="1524000" y="4178097"/>
            <a:ext cx="1752600" cy="430887"/>
          </a:xfrm>
          <a:prstGeom prst="rect">
            <a:avLst/>
          </a:prstGeom>
        </p:spPr>
        <p:txBody>
          <a:bodyPr wrap="square">
            <a:spAutoFit/>
          </a:bodyPr>
          <a:lstStyle/>
          <a:p>
            <a:r>
              <a:rPr lang="en-US" altLang="zh-TW" sz="1100" dirty="0"/>
              <a:t>Facebook</a:t>
            </a:r>
            <a:r>
              <a:rPr lang="zh-TW" altLang="en-US" sz="1100" dirty="0"/>
              <a:t>副總裁兼人工智慧首席科學家</a:t>
            </a:r>
          </a:p>
        </p:txBody>
      </p:sp>
      <p:sp>
        <p:nvSpPr>
          <p:cNvPr id="8" name="矩形 7"/>
          <p:cNvSpPr/>
          <p:nvPr/>
        </p:nvSpPr>
        <p:spPr>
          <a:xfrm>
            <a:off x="5486400" y="4170098"/>
            <a:ext cx="1807202" cy="430887"/>
          </a:xfrm>
          <a:prstGeom prst="rect">
            <a:avLst/>
          </a:prstGeom>
        </p:spPr>
        <p:txBody>
          <a:bodyPr wrap="square">
            <a:spAutoFit/>
          </a:bodyPr>
          <a:lstStyle/>
          <a:p>
            <a:r>
              <a:rPr lang="zh-TW" altLang="en-US" sz="1100" dirty="0"/>
              <a:t>魁北克人工智慧研究所</a:t>
            </a:r>
            <a:r>
              <a:rPr lang="en-US" altLang="zh-TW" sz="1100" dirty="0"/>
              <a:t>Mila</a:t>
            </a:r>
            <a:r>
              <a:rPr lang="zh-TW" altLang="en-US" sz="1100" dirty="0"/>
              <a:t>的科學主任</a:t>
            </a:r>
          </a:p>
        </p:txBody>
      </p:sp>
      <p:sp>
        <p:nvSpPr>
          <p:cNvPr id="9" name="矩形 8"/>
          <p:cNvSpPr/>
          <p:nvPr/>
        </p:nvSpPr>
        <p:spPr>
          <a:xfrm>
            <a:off x="5486400" y="4514482"/>
            <a:ext cx="2514600" cy="338554"/>
          </a:xfrm>
          <a:prstGeom prst="rect">
            <a:avLst/>
          </a:prstGeom>
        </p:spPr>
        <p:txBody>
          <a:bodyPr wrap="square">
            <a:spAutoFit/>
          </a:bodyPr>
          <a:lstStyle/>
          <a:p>
            <a:r>
              <a:rPr lang="zh-TW" altLang="en-US" sz="800" dirty="0"/>
              <a:t>與</a:t>
            </a:r>
            <a:r>
              <a:rPr lang="en-US" altLang="zh-TW" sz="800" dirty="0"/>
              <a:t>Ian </a:t>
            </a:r>
            <a:r>
              <a:rPr lang="en-US" altLang="zh-TW" sz="800" dirty="0" err="1"/>
              <a:t>Goodfellow</a:t>
            </a:r>
            <a:r>
              <a:rPr lang="zh-TW" altLang="en-US" sz="800" dirty="0"/>
              <a:t>、</a:t>
            </a:r>
            <a:r>
              <a:rPr lang="en-US" altLang="zh-TW" sz="800" dirty="0"/>
              <a:t>Aaron </a:t>
            </a:r>
            <a:r>
              <a:rPr lang="en-US" altLang="zh-TW" sz="800" dirty="0" err="1"/>
              <a:t>Courville</a:t>
            </a:r>
            <a:r>
              <a:rPr lang="zh-TW" altLang="en-US" sz="800" dirty="0"/>
              <a:t>兩人合著 </a:t>
            </a:r>
            <a:r>
              <a:rPr lang="en-US" altLang="zh-TW" sz="800" dirty="0"/>
              <a:t>Deep Learning</a:t>
            </a:r>
            <a:endParaRPr lang="zh-TW" altLang="en-US" sz="800" dirty="0"/>
          </a:p>
        </p:txBody>
      </p:sp>
      <p:pic>
        <p:nvPicPr>
          <p:cNvPr id="10" name="圖片 9"/>
          <p:cNvPicPr>
            <a:picLocks noChangeAspect="1"/>
          </p:cNvPicPr>
          <p:nvPr/>
        </p:nvPicPr>
        <p:blipFill>
          <a:blip r:embed="rId3"/>
          <a:stretch>
            <a:fillRect/>
          </a:stretch>
        </p:blipFill>
        <p:spPr>
          <a:xfrm>
            <a:off x="7223258" y="2658720"/>
            <a:ext cx="1222988" cy="1627390"/>
          </a:xfrm>
          <a:prstGeom prst="rect">
            <a:avLst/>
          </a:prstGeom>
        </p:spPr>
      </p:pic>
    </p:spTree>
    <p:extLst>
      <p:ext uri="{BB962C8B-B14F-4D97-AF65-F5344CB8AC3E}">
        <p14:creationId xmlns:p14="http://schemas.microsoft.com/office/powerpoint/2010/main" val="501535527"/>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778098"/>
          </a:xfrm>
        </p:spPr>
        <p:txBody>
          <a:bodyPr/>
          <a:lstStyle/>
          <a:p>
            <a:r>
              <a:rPr lang="en-US" altLang="zh-TW" dirty="0"/>
              <a:t>Relative </a:t>
            </a:r>
            <a:r>
              <a:rPr lang="en-US" altLang="zh-TW" b="1" dirty="0"/>
              <a:t>Textbook1 </a:t>
            </a:r>
            <a:endParaRPr lang="zh-TW" altLang="en-US" dirty="0"/>
          </a:p>
        </p:txBody>
      </p:sp>
      <p:sp>
        <p:nvSpPr>
          <p:cNvPr id="3" name="內容版面配置區 2"/>
          <p:cNvSpPr>
            <a:spLocks noGrp="1"/>
          </p:cNvSpPr>
          <p:nvPr>
            <p:ph idx="1"/>
          </p:nvPr>
        </p:nvSpPr>
        <p:spPr>
          <a:xfrm>
            <a:off x="304800" y="914400"/>
            <a:ext cx="8229600" cy="4295329"/>
          </a:xfrm>
        </p:spPr>
        <p:txBody>
          <a:bodyPr>
            <a:noAutofit/>
          </a:bodyPr>
          <a:lstStyle/>
          <a:p>
            <a:r>
              <a:rPr lang="zh-TW" altLang="en-US" sz="1800" b="1" dirty="0"/>
              <a:t>人工智慧</a:t>
            </a:r>
            <a:r>
              <a:rPr lang="en-US" altLang="zh-TW" sz="1800" b="1" dirty="0"/>
              <a:t>: </a:t>
            </a:r>
            <a:r>
              <a:rPr lang="zh-TW" altLang="en-US" sz="1800" b="1" dirty="0"/>
              <a:t>現代方法 </a:t>
            </a:r>
            <a:r>
              <a:rPr lang="en-US" altLang="zh-TW" sz="1800" b="1" dirty="0"/>
              <a:t>(</a:t>
            </a:r>
            <a:r>
              <a:rPr lang="zh-TW" altLang="en-US" sz="1800" b="1" dirty="0"/>
              <a:t>第</a:t>
            </a:r>
            <a:r>
              <a:rPr lang="en-US" altLang="zh-TW" sz="1800" b="1" dirty="0"/>
              <a:t>3</a:t>
            </a:r>
            <a:r>
              <a:rPr lang="zh-TW" altLang="en-US" sz="1800" b="1" dirty="0"/>
              <a:t>版</a:t>
            </a:r>
            <a:r>
              <a:rPr lang="en-US" altLang="zh-TW" sz="1800" b="1" dirty="0"/>
              <a:t>/</a:t>
            </a:r>
            <a:r>
              <a:rPr lang="zh-TW" altLang="en-US" sz="1800" b="1" dirty="0"/>
              <a:t>附光碟</a:t>
            </a:r>
            <a:r>
              <a:rPr lang="en-US" altLang="zh-TW" sz="1800" b="1" dirty="0"/>
              <a:t>) </a:t>
            </a:r>
          </a:p>
          <a:p>
            <a:r>
              <a:rPr lang="en-US" altLang="zh-TW" sz="1800" b="1" dirty="0"/>
              <a:t>Artificial Intelligence: A Modern Approach (3 Ed.)</a:t>
            </a:r>
          </a:p>
          <a:p>
            <a:endParaRPr lang="en-US" altLang="zh-TW" sz="1800" b="1" dirty="0"/>
          </a:p>
          <a:p>
            <a:r>
              <a:rPr lang="zh-TW" altLang="en-US" sz="1800" b="1" dirty="0"/>
              <a:t>作者  ／  </a:t>
            </a:r>
            <a:r>
              <a:rPr lang="en-US" altLang="zh-TW" sz="1800" b="1" dirty="0"/>
              <a:t>Stuart Russell/ Peter </a:t>
            </a:r>
            <a:r>
              <a:rPr lang="en-US" altLang="zh-TW" sz="1800" b="1" dirty="0" err="1"/>
              <a:t>Norvig</a:t>
            </a:r>
            <a:endParaRPr lang="en-US" altLang="zh-TW" sz="1800" b="1" dirty="0"/>
          </a:p>
          <a:p>
            <a:r>
              <a:rPr lang="zh-TW" altLang="en-US" sz="1800" b="1" dirty="0"/>
              <a:t>譯者  ／  歐崇明</a:t>
            </a:r>
            <a:r>
              <a:rPr lang="en-US" altLang="zh-TW" sz="1800" b="1" dirty="0"/>
              <a:t>/ </a:t>
            </a:r>
            <a:r>
              <a:rPr lang="zh-TW" altLang="en-US" sz="1800" b="1" dirty="0"/>
              <a:t>時文中</a:t>
            </a:r>
            <a:r>
              <a:rPr lang="en-US" altLang="zh-TW" sz="1800" b="1" dirty="0"/>
              <a:t>/ </a:t>
            </a:r>
            <a:r>
              <a:rPr lang="zh-TW" altLang="en-US" sz="1800" b="1" dirty="0"/>
              <a:t>陳龍</a:t>
            </a:r>
          </a:p>
          <a:p>
            <a:r>
              <a:rPr lang="zh-TW" altLang="en-US" sz="1800" b="1" dirty="0"/>
              <a:t>出版社 ／ 全華圖書股份有限公司</a:t>
            </a:r>
          </a:p>
          <a:p>
            <a:r>
              <a:rPr lang="zh-TW" altLang="en-US" sz="1800" b="1" dirty="0"/>
              <a:t>出版日期 ／ </a:t>
            </a:r>
            <a:r>
              <a:rPr lang="en-US" altLang="zh-TW" sz="1800" b="1" dirty="0"/>
              <a:t>2018/09/19</a:t>
            </a:r>
          </a:p>
          <a:p>
            <a:r>
              <a:rPr lang="zh-TW" altLang="en-US" sz="1800" b="1" dirty="0"/>
              <a:t>商品語言 ／ 中文</a:t>
            </a:r>
            <a:r>
              <a:rPr lang="en-US" altLang="zh-TW" sz="1800" b="1" dirty="0"/>
              <a:t>/</a:t>
            </a:r>
            <a:r>
              <a:rPr lang="zh-TW" altLang="en-US" sz="1800" b="1" dirty="0"/>
              <a:t>繁體</a:t>
            </a:r>
            <a:endParaRPr lang="en-US" altLang="zh-TW" sz="1800" dirty="0"/>
          </a:p>
          <a:p>
            <a:r>
              <a:rPr lang="zh-TW" altLang="en-US" sz="1800" dirty="0">
                <a:solidFill>
                  <a:srgbClr val="C00000"/>
                </a:solidFill>
              </a:rPr>
              <a:t>業代訂書</a:t>
            </a:r>
            <a:r>
              <a:rPr lang="en-US" altLang="zh-TW" sz="1800" dirty="0">
                <a:solidFill>
                  <a:srgbClr val="C00000"/>
                </a:solidFill>
              </a:rPr>
              <a:t>:</a:t>
            </a:r>
            <a:endParaRPr lang="zh-TW" altLang="en-US" sz="1800" dirty="0">
              <a:solidFill>
                <a:srgbClr val="C00000"/>
              </a:solidFill>
            </a:endParaRPr>
          </a:p>
          <a:p>
            <a:r>
              <a:rPr lang="zh-TW" altLang="en-US" sz="1800" dirty="0">
                <a:solidFill>
                  <a:srgbClr val="C00000"/>
                </a:solidFill>
              </a:rPr>
              <a:t>黃文珍</a:t>
            </a:r>
            <a:endParaRPr lang="en-US" altLang="zh-TW" sz="1800" dirty="0">
              <a:solidFill>
                <a:srgbClr val="C00000"/>
              </a:solidFill>
            </a:endParaRPr>
          </a:p>
          <a:p>
            <a:r>
              <a:rPr lang="en-US" altLang="zh-TW" sz="1800" dirty="0">
                <a:solidFill>
                  <a:srgbClr val="C00000"/>
                </a:solidFill>
              </a:rPr>
              <a:t>TEL: (02)22625666#160</a:t>
            </a:r>
          </a:p>
          <a:p>
            <a:r>
              <a:rPr lang="en-US" altLang="zh-TW" sz="1800" dirty="0">
                <a:solidFill>
                  <a:srgbClr val="C00000"/>
                </a:solidFill>
              </a:rPr>
              <a:t>0958008962</a:t>
            </a:r>
          </a:p>
          <a:p>
            <a:r>
              <a:rPr lang="en-US" altLang="zh-TW" sz="1800" dirty="0">
                <a:hlinkClick r:id="rId2"/>
              </a:rPr>
              <a:t>jen@chw.com.tw</a:t>
            </a:r>
            <a:endParaRPr lang="en-US" altLang="zh-TW" sz="1800" dirty="0"/>
          </a:p>
          <a:p>
            <a:endParaRPr lang="en-US" altLang="zh-TW" sz="1800" dirty="0"/>
          </a:p>
          <a:p>
            <a:r>
              <a:rPr lang="en-US" altLang="zh-TW" sz="1800" dirty="0"/>
              <a:t> </a:t>
            </a:r>
            <a:endParaRPr lang="en-US" altLang="zh-TW" sz="900" dirty="0"/>
          </a:p>
          <a:p>
            <a:pPr marL="0" indent="0">
              <a:buNone/>
            </a:pPr>
            <a:endParaRPr lang="en-US" altLang="zh-TW" sz="900" dirty="0"/>
          </a:p>
          <a:p>
            <a:pPr marL="0" indent="0">
              <a:buNone/>
            </a:pPr>
            <a:endParaRPr lang="zh-TW" altLang="en-US" sz="900" dirty="0"/>
          </a:p>
          <a:p>
            <a:pPr marL="0" indent="0">
              <a:buNone/>
            </a:pPr>
            <a:endParaRPr lang="en-US" altLang="zh-TW" sz="900" dirty="0"/>
          </a:p>
          <a:p>
            <a:pPr lvl="1"/>
            <a:endParaRPr lang="en-US" altLang="zh-TW" sz="800" dirty="0"/>
          </a:p>
          <a:p>
            <a:pPr marL="457200" lvl="1" indent="0">
              <a:buNone/>
            </a:pPr>
            <a:br>
              <a:rPr lang="en-US" altLang="zh-TW" sz="800" dirty="0"/>
            </a:br>
            <a:endParaRPr lang="zh-TW" altLang="en-US" sz="800" dirty="0"/>
          </a:p>
        </p:txBody>
      </p:sp>
      <p:pic>
        <p:nvPicPr>
          <p:cNvPr id="5" name="圖片 4"/>
          <p:cNvPicPr>
            <a:picLocks noChangeAspect="1"/>
          </p:cNvPicPr>
          <p:nvPr/>
        </p:nvPicPr>
        <p:blipFill>
          <a:blip r:embed="rId3"/>
          <a:stretch>
            <a:fillRect/>
          </a:stretch>
        </p:blipFill>
        <p:spPr>
          <a:xfrm>
            <a:off x="5486400" y="1830834"/>
            <a:ext cx="2581275" cy="3571875"/>
          </a:xfrm>
          <a:prstGeom prst="rect">
            <a:avLst/>
          </a:prstGeom>
        </p:spPr>
      </p:pic>
    </p:spTree>
    <p:extLst>
      <p:ext uri="{BB962C8B-B14F-4D97-AF65-F5344CB8AC3E}">
        <p14:creationId xmlns:p14="http://schemas.microsoft.com/office/powerpoint/2010/main" val="3933610891"/>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比爾蓋茲：</a:t>
            </a:r>
            <a:r>
              <a:rPr lang="en-US" altLang="zh-TW" dirty="0"/>
              <a:t>AI</a:t>
            </a:r>
            <a:r>
              <a:rPr lang="zh-TW" altLang="en-US" dirty="0"/>
              <a:t>機器人將接手重複性工作　但不解</a:t>
            </a:r>
            <a:r>
              <a:rPr lang="en-US" altLang="zh-TW" dirty="0"/>
              <a:t>Google</a:t>
            </a:r>
            <a:r>
              <a:rPr lang="zh-TW" altLang="en-US" dirty="0"/>
              <a:t>、</a:t>
            </a:r>
            <a:r>
              <a:rPr lang="en-US" altLang="zh-TW" dirty="0"/>
              <a:t>Uber</a:t>
            </a:r>
            <a:r>
              <a:rPr lang="zh-TW" altLang="en-US" dirty="0"/>
              <a:t>為何押注自駕車</a:t>
            </a:r>
            <a:br>
              <a:rPr lang="zh-TW" altLang="en-US" dirty="0"/>
            </a:br>
            <a:endParaRPr lang="zh-TW" altLang="en-US" dirty="0"/>
          </a:p>
        </p:txBody>
      </p:sp>
      <p:sp>
        <p:nvSpPr>
          <p:cNvPr id="3" name="內容版面配置區 2"/>
          <p:cNvSpPr>
            <a:spLocks noGrp="1"/>
          </p:cNvSpPr>
          <p:nvPr>
            <p:ph idx="1"/>
          </p:nvPr>
        </p:nvSpPr>
        <p:spPr>
          <a:xfrm>
            <a:off x="685800" y="1600200"/>
            <a:ext cx="7924800" cy="4343400"/>
          </a:xfrm>
        </p:spPr>
        <p:txBody>
          <a:bodyPr/>
          <a:lstStyle/>
          <a:p>
            <a:r>
              <a:rPr lang="zh-TW" altLang="en-US" sz="1800" dirty="0"/>
              <a:t>蓋茲表示，商業軟體可帶來的最大變化至今尚未來到，而人工智慧能改變這一點。不過與此同時，他也對其他科技公司大舉投資將人工智慧應用於自動駕駛一事表示懷疑。</a:t>
            </a:r>
          </a:p>
          <a:p>
            <a:r>
              <a:rPr lang="zh-TW" altLang="en-US" sz="1800" dirty="0"/>
              <a:t>原文網址</a:t>
            </a:r>
            <a:r>
              <a:rPr lang="en-US" altLang="zh-TW" sz="1800" dirty="0"/>
              <a:t>: </a:t>
            </a:r>
            <a:r>
              <a:rPr lang="zh-TW" altLang="en-US" sz="1800" dirty="0"/>
              <a:t>比爾蓋茲：</a:t>
            </a:r>
            <a:r>
              <a:rPr lang="en-US" altLang="zh-TW" sz="1800" dirty="0"/>
              <a:t>AI</a:t>
            </a:r>
            <a:r>
              <a:rPr lang="zh-TW" altLang="en-US" sz="1800" dirty="0"/>
              <a:t>機器人將接手重複性工作　但不解</a:t>
            </a:r>
            <a:r>
              <a:rPr lang="en-US" altLang="zh-TW" sz="1800" dirty="0"/>
              <a:t>Google</a:t>
            </a:r>
            <a:r>
              <a:rPr lang="zh-TW" altLang="en-US" sz="1800" dirty="0"/>
              <a:t>、</a:t>
            </a:r>
            <a:r>
              <a:rPr lang="en-US" altLang="zh-TW" sz="1800" dirty="0"/>
              <a:t>Uber</a:t>
            </a:r>
            <a:r>
              <a:rPr lang="zh-TW" altLang="en-US" sz="1800" dirty="0"/>
              <a:t>為何押注自駕車 </a:t>
            </a:r>
            <a:endParaRPr lang="en-US" altLang="zh-TW" sz="1800" dirty="0"/>
          </a:p>
          <a:p>
            <a:r>
              <a:rPr lang="zh-TW" altLang="en-US" sz="1800" dirty="0"/>
              <a:t>值得一提的是，蓋茲不解為何</a:t>
            </a:r>
            <a:r>
              <a:rPr lang="en-US" altLang="zh-TW" sz="1800" dirty="0"/>
              <a:t>Google</a:t>
            </a:r>
            <a:r>
              <a:rPr lang="zh-TW" altLang="en-US" sz="1800" dirty="0"/>
              <a:t>及</a:t>
            </a:r>
            <a:r>
              <a:rPr lang="en-US" altLang="zh-TW" sz="1800" dirty="0"/>
              <a:t>Uber</a:t>
            </a:r>
            <a:r>
              <a:rPr lang="zh-TW" altLang="en-US" sz="1800" dirty="0"/>
              <a:t>等大型科技公司，會選擇像自動駕駛這樣複雜而有風險的的科技來作為第一個可能劃時代的人工智慧業務。「我們把</a:t>
            </a:r>
            <a:r>
              <a:rPr lang="en-US" altLang="zh-TW" sz="1800" dirty="0"/>
              <a:t>『</a:t>
            </a:r>
            <a:r>
              <a:rPr lang="zh-TW" altLang="en-US" sz="1800" dirty="0"/>
              <a:t>開車</a:t>
            </a:r>
            <a:r>
              <a:rPr lang="en-US" altLang="zh-TW" sz="1800" dirty="0"/>
              <a:t>』</a:t>
            </a:r>
            <a:r>
              <a:rPr lang="zh-TW" altLang="en-US" sz="1800" dirty="0"/>
              <a:t>視為一項典型任務，讓它變得不透明。」</a:t>
            </a:r>
            <a:endParaRPr lang="en-US" altLang="zh-TW" sz="1800" dirty="0"/>
          </a:p>
          <a:p>
            <a:r>
              <a:rPr lang="zh-TW" altLang="en-US" sz="1800" dirty="0"/>
              <a:t>蓋茲說，「它有很多責任要求，要隨時處理各種意想不到的情況，比如有人突然在你面前停下來，或有顆球在街上滾動。」</a:t>
            </a:r>
          </a:p>
        </p:txBody>
      </p:sp>
    </p:spTree>
    <p:extLst>
      <p:ext uri="{BB962C8B-B14F-4D97-AF65-F5344CB8AC3E}">
        <p14:creationId xmlns:p14="http://schemas.microsoft.com/office/powerpoint/2010/main" val="1951826038"/>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參考書</a:t>
            </a:r>
            <a:r>
              <a:rPr lang="en-US" altLang="zh-TW" dirty="0"/>
              <a:t>1</a:t>
            </a:r>
            <a:r>
              <a:rPr lang="zh-TW" altLang="en-US" dirty="0"/>
              <a:t>的實驗程式網頁 </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dirty="0">
                <a:hlinkClick r:id="rId2"/>
              </a:rPr>
              <a:t>https://github.com/aimacode/aima-java</a:t>
            </a:r>
            <a:endParaRPr lang="en-US" altLang="zh-TW" dirty="0"/>
          </a:p>
          <a:p>
            <a:endParaRPr lang="en-US" altLang="zh-TW" dirty="0"/>
          </a:p>
          <a:p>
            <a:endParaRPr lang="en-US" altLang="zh-TW" dirty="0"/>
          </a:p>
          <a:p>
            <a:r>
              <a:rPr lang="zh-TW" altLang="en-US" dirty="0"/>
              <a:t>程式</a:t>
            </a:r>
            <a:r>
              <a:rPr lang="en-US" altLang="zh-TW"/>
              <a:t>demo</a:t>
            </a:r>
            <a:endParaRPr lang="en-US" altLang="zh-TW" dirty="0"/>
          </a:p>
          <a:p>
            <a:r>
              <a:rPr lang="en-US" altLang="zh-TW" dirty="0">
                <a:hlinkClick r:id="rId3"/>
              </a:rPr>
              <a:t>https://aimacode.github.io/aima-java/aima3e/aima3ejavademos.html</a:t>
            </a:r>
            <a:endParaRPr lang="zh-TW" altLang="en-US" dirty="0"/>
          </a:p>
        </p:txBody>
      </p:sp>
      <p:pic>
        <p:nvPicPr>
          <p:cNvPr id="4" name="圖片 3"/>
          <p:cNvPicPr>
            <a:picLocks noChangeAspect="1"/>
          </p:cNvPicPr>
          <p:nvPr/>
        </p:nvPicPr>
        <p:blipFill>
          <a:blip r:embed="rId4"/>
          <a:stretch>
            <a:fillRect/>
          </a:stretch>
        </p:blipFill>
        <p:spPr>
          <a:xfrm>
            <a:off x="7181484" y="1069543"/>
            <a:ext cx="1289416" cy="1786283"/>
          </a:xfrm>
          <a:prstGeom prst="rect">
            <a:avLst/>
          </a:prstGeom>
        </p:spPr>
      </p:pic>
    </p:spTree>
    <p:extLst>
      <p:ext uri="{BB962C8B-B14F-4D97-AF65-F5344CB8AC3E}">
        <p14:creationId xmlns:p14="http://schemas.microsoft.com/office/powerpoint/2010/main" val="2031542880"/>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t>IDE--</a:t>
            </a:r>
            <a:r>
              <a:rPr lang="en-US" altLang="zh-TW" sz="2800" dirty="0" err="1"/>
              <a:t>JupyterLab</a:t>
            </a:r>
            <a:r>
              <a:rPr lang="zh-TW" altLang="en-US" sz="2800" dirty="0"/>
              <a:t> </a:t>
            </a:r>
            <a:br>
              <a:rPr lang="en-US" altLang="zh-TW" sz="2800" dirty="0"/>
            </a:br>
            <a:r>
              <a:rPr lang="en-US" altLang="zh-TW" sz="2800" dirty="0"/>
              <a:t>https://jupyter.org/</a:t>
            </a:r>
            <a:endParaRPr lang="zh-TW" altLang="en-US" sz="2800" dirty="0"/>
          </a:p>
        </p:txBody>
      </p:sp>
      <p:sp>
        <p:nvSpPr>
          <p:cNvPr id="3" name="內容版面配置區 2"/>
          <p:cNvSpPr>
            <a:spLocks noGrp="1"/>
          </p:cNvSpPr>
          <p:nvPr>
            <p:ph idx="1"/>
          </p:nvPr>
        </p:nvSpPr>
        <p:spPr>
          <a:xfrm>
            <a:off x="685800" y="1447800"/>
            <a:ext cx="7537450" cy="4343400"/>
          </a:xfrm>
        </p:spPr>
        <p:txBody>
          <a:bodyPr/>
          <a:lstStyle/>
          <a:p>
            <a:r>
              <a:rPr lang="zh-TW" altLang="en-US" sz="2000" dirty="0"/>
              <a:t>如果你既希望獲得本機端或雲端強大的計算能力，又希望獲得 </a:t>
            </a:r>
            <a:r>
              <a:rPr lang="en-US" altLang="zh-TW" sz="2000" dirty="0" err="1"/>
              <a:t>Jupyter</a:t>
            </a:r>
            <a:r>
              <a:rPr lang="en-US" altLang="zh-TW" sz="2000" dirty="0"/>
              <a:t> Notebook </a:t>
            </a:r>
            <a:r>
              <a:rPr lang="zh-TW" altLang="en-US" sz="2000" dirty="0"/>
              <a:t>或 </a:t>
            </a:r>
            <a:r>
              <a:rPr lang="en-US" altLang="zh-TW" sz="2000" dirty="0" err="1"/>
              <a:t>Colab</a:t>
            </a:r>
            <a:r>
              <a:rPr lang="en-US" altLang="zh-TW" sz="2000" dirty="0"/>
              <a:t> </a:t>
            </a:r>
            <a:r>
              <a:rPr lang="zh-TW" altLang="en-US" sz="2000" dirty="0"/>
              <a:t>中方便的線上 </a:t>
            </a:r>
            <a:r>
              <a:rPr lang="en-US" altLang="zh-TW" sz="2000" dirty="0"/>
              <a:t>Python </a:t>
            </a:r>
            <a:r>
              <a:rPr lang="zh-TW" altLang="en-US" sz="2000" dirty="0"/>
              <a:t>互動式運行環境，可以自己為的本機伺服器或雲伺服器</a:t>
            </a:r>
            <a:r>
              <a:rPr lang="zh-TW" altLang="en-US" sz="2000"/>
              <a:t>安裝 </a:t>
            </a:r>
            <a:r>
              <a:rPr lang="en-US" altLang="zh-TW" sz="2000"/>
              <a:t>JupyterLab</a:t>
            </a:r>
            <a:r>
              <a:rPr lang="zh-TW" altLang="en-US" sz="2000"/>
              <a:t>。</a:t>
            </a:r>
            <a:endParaRPr lang="en-US" altLang="zh-TW" sz="2000"/>
          </a:p>
          <a:p>
            <a:endParaRPr lang="en-US" altLang="zh-TW" sz="2000"/>
          </a:p>
          <a:p>
            <a:r>
              <a:rPr lang="en-US" altLang="zh-TW" sz="2000"/>
              <a:t>JupyterLab </a:t>
            </a:r>
            <a:r>
              <a:rPr lang="zh-TW" altLang="en-US" sz="2000" dirty="0"/>
              <a:t>可以想像成升級版的 </a:t>
            </a:r>
            <a:r>
              <a:rPr lang="en-US" altLang="zh-TW" sz="2000" dirty="0" err="1"/>
              <a:t>Jupyter</a:t>
            </a:r>
            <a:r>
              <a:rPr lang="en-US" altLang="zh-TW" sz="2000" dirty="0"/>
              <a:t> Notebook/</a:t>
            </a:r>
            <a:r>
              <a:rPr lang="en-US" altLang="zh-TW" sz="2000" dirty="0" err="1"/>
              <a:t>Colab</a:t>
            </a:r>
            <a:r>
              <a:rPr lang="zh-TW" altLang="en-US" sz="2000" dirty="0"/>
              <a:t>，提供多標簽頁支援，線上終端和文件管理等一系列方便的功能，接近於一個線上版的 </a:t>
            </a:r>
            <a:r>
              <a:rPr lang="en-US" altLang="zh-TW" sz="2000" dirty="0"/>
              <a:t>Python </a:t>
            </a:r>
            <a:r>
              <a:rPr lang="en-US" altLang="zh-TW" sz="2000"/>
              <a:t>IDE</a:t>
            </a:r>
            <a:r>
              <a:rPr lang="zh-TW" altLang="en-US" sz="2000"/>
              <a:t>。</a:t>
            </a:r>
            <a:endParaRPr lang="en-US" altLang="zh-TW" sz="2000"/>
          </a:p>
          <a:p>
            <a:endParaRPr lang="en-US" altLang="zh-TW" sz="2000" dirty="0"/>
          </a:p>
          <a:p>
            <a:r>
              <a:rPr lang="en-US" altLang="zh-TW" sz="2000" dirty="0">
                <a:hlinkClick r:id="rId2"/>
              </a:rPr>
              <a:t> Install </a:t>
            </a:r>
            <a:r>
              <a:rPr lang="en-US" altLang="zh-TW" sz="2000" dirty="0" err="1">
                <a:hlinkClick r:id="rId2"/>
              </a:rPr>
              <a:t>Tabnine</a:t>
            </a:r>
            <a:r>
              <a:rPr lang="en-US" altLang="zh-TW" sz="2000" dirty="0">
                <a:hlinkClick r:id="rId2"/>
              </a:rPr>
              <a:t> Autocomplete for </a:t>
            </a:r>
            <a:r>
              <a:rPr lang="en-US" altLang="zh-TW" sz="2000" dirty="0" err="1">
                <a:hlinkClick r:id="rId2"/>
              </a:rPr>
              <a:t>JupyterLab</a:t>
            </a:r>
            <a:endParaRPr lang="en-US" altLang="zh-TW" sz="2000" dirty="0">
              <a:hlinkClick r:id="rId2"/>
            </a:endParaRPr>
          </a:p>
          <a:p>
            <a:r>
              <a:rPr lang="en-US" altLang="zh-TW" sz="2000" dirty="0"/>
              <a:t>pip3 install </a:t>
            </a:r>
            <a:r>
              <a:rPr lang="en-US" altLang="zh-TW" sz="2000" dirty="0" err="1"/>
              <a:t>jupyterlab_tabnine</a:t>
            </a:r>
            <a:endParaRPr lang="zh-TW" altLang="en-US" sz="2000" dirty="0"/>
          </a:p>
        </p:txBody>
      </p:sp>
    </p:spTree>
    <p:extLst>
      <p:ext uri="{BB962C8B-B14F-4D97-AF65-F5344CB8AC3E}">
        <p14:creationId xmlns:p14="http://schemas.microsoft.com/office/powerpoint/2010/main" val="3489040611"/>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361C98-024D-FD3B-8B91-04C7498F9ACD}"/>
              </a:ext>
            </a:extLst>
          </p:cNvPr>
          <p:cNvSpPr>
            <a:spLocks noGrp="1"/>
          </p:cNvSpPr>
          <p:nvPr>
            <p:ph type="title"/>
          </p:nvPr>
        </p:nvSpPr>
        <p:spPr/>
        <p:txBody>
          <a:bodyPr/>
          <a:lstStyle/>
          <a:p>
            <a:r>
              <a:rPr lang="en-US" altLang="zh-TW" b="0" i="0">
                <a:solidFill>
                  <a:srgbClr val="232A31"/>
                </a:solidFill>
                <a:effectLst/>
                <a:highlight>
                  <a:srgbClr val="FFFFFF"/>
                </a:highlight>
                <a:latin typeface="YahooSans VF"/>
              </a:rPr>
              <a:t>AI</a:t>
            </a:r>
            <a:r>
              <a:rPr lang="zh-TW" altLang="en-US" b="0" i="0">
                <a:solidFill>
                  <a:srgbClr val="232A31"/>
                </a:solidFill>
                <a:effectLst/>
                <a:highlight>
                  <a:srgbClr val="FFFFFF"/>
                </a:highlight>
                <a:latin typeface="YahooSans VF"/>
              </a:rPr>
              <a:t>技術</a:t>
            </a:r>
            <a:endParaRPr lang="zh-TW" altLang="en-US"/>
          </a:p>
        </p:txBody>
      </p:sp>
      <p:sp>
        <p:nvSpPr>
          <p:cNvPr id="3" name="內容版面配置區 2">
            <a:extLst>
              <a:ext uri="{FF2B5EF4-FFF2-40B4-BE49-F238E27FC236}">
                <a16:creationId xmlns:a16="http://schemas.microsoft.com/office/drawing/2014/main" id="{4BD4DE36-05F4-D9B5-AA3A-18E8A9600629}"/>
              </a:ext>
            </a:extLst>
          </p:cNvPr>
          <p:cNvSpPr>
            <a:spLocks noGrp="1"/>
          </p:cNvSpPr>
          <p:nvPr>
            <p:ph idx="1"/>
          </p:nvPr>
        </p:nvSpPr>
        <p:spPr>
          <a:xfrm>
            <a:off x="609600" y="1371600"/>
            <a:ext cx="7537450" cy="4343400"/>
          </a:xfrm>
        </p:spPr>
        <p:txBody>
          <a:bodyPr/>
          <a:lstStyle/>
          <a:p>
            <a:r>
              <a:rPr lang="zh-TW" altLang="en-US" b="0" i="0">
                <a:solidFill>
                  <a:srgbClr val="232A31"/>
                </a:solidFill>
                <a:effectLst/>
                <a:highlight>
                  <a:srgbClr val="FFFFFF"/>
                </a:highlight>
                <a:latin typeface="YahooSans VF"/>
              </a:rPr>
              <a:t>「</a:t>
            </a:r>
            <a:r>
              <a:rPr lang="en-US" altLang="zh-TW" b="0" i="0">
                <a:solidFill>
                  <a:srgbClr val="FF0000"/>
                </a:solidFill>
                <a:effectLst/>
                <a:highlight>
                  <a:srgbClr val="FFFFFF"/>
                </a:highlight>
                <a:latin typeface="YahooSans VF"/>
              </a:rPr>
              <a:t>A l</a:t>
            </a:r>
            <a:r>
              <a:rPr lang="en-US" altLang="zh-TW" b="0" i="0">
                <a:solidFill>
                  <a:srgbClr val="232A31"/>
                </a:solidFill>
                <a:effectLst/>
                <a:highlight>
                  <a:srgbClr val="FFFFFF"/>
                </a:highlight>
                <a:latin typeface="YahooSans VF"/>
              </a:rPr>
              <a:t>ot of time</a:t>
            </a:r>
            <a:r>
              <a:rPr lang="zh-TW" altLang="en-US" b="0" i="0">
                <a:solidFill>
                  <a:srgbClr val="232A31"/>
                </a:solidFill>
                <a:effectLst/>
                <a:highlight>
                  <a:srgbClr val="FFFFFF"/>
                </a:highlight>
                <a:latin typeface="YahooSans VF"/>
              </a:rPr>
              <a:t>」（花了大量的開發時間）</a:t>
            </a:r>
            <a:endParaRPr lang="en-US" altLang="zh-TW" b="0" i="0">
              <a:solidFill>
                <a:srgbClr val="232A31"/>
              </a:solidFill>
              <a:effectLst/>
              <a:highlight>
                <a:srgbClr val="FFFFFF"/>
              </a:highlight>
              <a:latin typeface="YahooSans VF"/>
            </a:endParaRPr>
          </a:p>
          <a:p>
            <a:r>
              <a:rPr lang="zh-TW" altLang="en-US" b="0" i="0">
                <a:solidFill>
                  <a:srgbClr val="232A31"/>
                </a:solidFill>
                <a:effectLst/>
                <a:highlight>
                  <a:srgbClr val="FFFFFF"/>
                </a:highlight>
                <a:latin typeface="YahooSans VF"/>
              </a:rPr>
              <a:t>「</a:t>
            </a:r>
            <a:r>
              <a:rPr lang="en-US" altLang="zh-TW" b="0" i="0">
                <a:solidFill>
                  <a:srgbClr val="FF0000"/>
                </a:solidFill>
                <a:effectLst/>
                <a:highlight>
                  <a:srgbClr val="FFFFFF"/>
                </a:highlight>
                <a:latin typeface="YahooSans VF"/>
              </a:rPr>
              <a:t>A l</a:t>
            </a:r>
            <a:r>
              <a:rPr lang="en-US" altLang="zh-TW" b="0" i="0">
                <a:solidFill>
                  <a:srgbClr val="232A31"/>
                </a:solidFill>
                <a:effectLst/>
                <a:highlight>
                  <a:srgbClr val="FFFFFF"/>
                </a:highlight>
                <a:latin typeface="YahooSans VF"/>
              </a:rPr>
              <a:t>ot of resources</a:t>
            </a:r>
            <a:r>
              <a:rPr lang="zh-TW" altLang="en-US" b="0" i="0">
                <a:solidFill>
                  <a:srgbClr val="232A31"/>
                </a:solidFill>
                <a:effectLst/>
                <a:highlight>
                  <a:srgbClr val="FFFFFF"/>
                </a:highlight>
                <a:latin typeface="YahooSans VF"/>
              </a:rPr>
              <a:t>」（投入大量的資源）</a:t>
            </a:r>
            <a:endParaRPr lang="en-US" altLang="zh-TW" b="0" i="0">
              <a:solidFill>
                <a:srgbClr val="232A31"/>
              </a:solidFill>
              <a:effectLst/>
              <a:highlight>
                <a:srgbClr val="FFFFFF"/>
              </a:highlight>
              <a:latin typeface="YahooSans VF"/>
            </a:endParaRPr>
          </a:p>
          <a:p>
            <a:r>
              <a:rPr lang="zh-TW" altLang="en-US" b="0" i="0">
                <a:solidFill>
                  <a:srgbClr val="232A31"/>
                </a:solidFill>
                <a:effectLst/>
                <a:highlight>
                  <a:srgbClr val="FFFFFF"/>
                </a:highlight>
                <a:latin typeface="YahooSans VF"/>
              </a:rPr>
              <a:t>「</a:t>
            </a:r>
            <a:r>
              <a:rPr lang="en-US" altLang="zh-TW" b="0" i="0">
                <a:solidFill>
                  <a:srgbClr val="FF0000"/>
                </a:solidFill>
                <a:effectLst/>
                <a:highlight>
                  <a:srgbClr val="FFFFFF"/>
                </a:highlight>
                <a:latin typeface="YahooSans VF"/>
              </a:rPr>
              <a:t>A l</a:t>
            </a:r>
            <a:r>
              <a:rPr lang="en-US" altLang="zh-TW" b="0" i="0">
                <a:solidFill>
                  <a:srgbClr val="232A31"/>
                </a:solidFill>
                <a:effectLst/>
                <a:highlight>
                  <a:srgbClr val="FFFFFF"/>
                </a:highlight>
                <a:latin typeface="YahooSans VF"/>
              </a:rPr>
              <a:t>ot of money</a:t>
            </a:r>
            <a:r>
              <a:rPr lang="zh-TW" altLang="en-US" b="0" i="0">
                <a:solidFill>
                  <a:srgbClr val="232A31"/>
                </a:solidFill>
                <a:effectLst/>
                <a:highlight>
                  <a:srgbClr val="FFFFFF"/>
                </a:highlight>
                <a:latin typeface="YahooSans VF"/>
              </a:rPr>
              <a:t>」（挹注大量的金錢）</a:t>
            </a:r>
            <a:endParaRPr lang="en-US" altLang="zh-TW" b="0" i="0">
              <a:solidFill>
                <a:srgbClr val="232A31"/>
              </a:solidFill>
              <a:effectLst/>
              <a:highlight>
                <a:srgbClr val="FFFFFF"/>
              </a:highlight>
              <a:latin typeface="YahooSans VF"/>
            </a:endParaRPr>
          </a:p>
          <a:p>
            <a:endParaRPr lang="en-US" altLang="zh-TW">
              <a:solidFill>
                <a:srgbClr val="232A31"/>
              </a:solidFill>
              <a:highlight>
                <a:srgbClr val="FFFFFF"/>
              </a:highlight>
              <a:latin typeface="YahooSans VF"/>
            </a:endParaRPr>
          </a:p>
          <a:p>
            <a:r>
              <a:rPr lang="en-US" altLang="zh-TW">
                <a:solidFill>
                  <a:srgbClr val="232A31"/>
                </a:solidFill>
                <a:highlight>
                  <a:srgbClr val="FFFFFF"/>
                </a:highlight>
                <a:latin typeface="YahooSans VF"/>
              </a:rPr>
              <a:t>https://youtu.be/Au1EHfeVzqI</a:t>
            </a:r>
          </a:p>
          <a:p>
            <a:r>
              <a:rPr lang="en-US" altLang="zh-TW"/>
              <a:t>https://youtu.be/IqVa47Of9WE</a:t>
            </a:r>
            <a:endParaRPr lang="zh-TW" altLang="en-US"/>
          </a:p>
        </p:txBody>
      </p:sp>
    </p:spTree>
    <p:extLst>
      <p:ext uri="{BB962C8B-B14F-4D97-AF65-F5344CB8AC3E}">
        <p14:creationId xmlns:p14="http://schemas.microsoft.com/office/powerpoint/2010/main" val="3012517939"/>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0F12A56-32D2-9A33-5566-AFA142732B94}"/>
              </a:ext>
            </a:extLst>
          </p:cNvPr>
          <p:cNvSpPr>
            <a:spLocks noGrp="1"/>
          </p:cNvSpPr>
          <p:nvPr>
            <p:ph type="title"/>
          </p:nvPr>
        </p:nvSpPr>
        <p:spPr/>
        <p:txBody>
          <a:bodyPr/>
          <a:lstStyle/>
          <a:p>
            <a:r>
              <a:rPr lang="en-US" altLang="zh-TW" sz="2800"/>
              <a:t>AI</a:t>
            </a:r>
            <a:r>
              <a:rPr lang="zh-TW" altLang="en-US" sz="2800"/>
              <a:t>教父 </a:t>
            </a:r>
            <a:r>
              <a:rPr lang="en-US" altLang="zh-TW" sz="2800"/>
              <a:t>Hinton</a:t>
            </a:r>
            <a:r>
              <a:rPr lang="zh-TW" altLang="en-US" sz="2800"/>
              <a:t>：</a:t>
            </a:r>
            <a:r>
              <a:rPr lang="en-US" altLang="zh-TW" sz="2800"/>
              <a:t>AI</a:t>
            </a:r>
            <a:r>
              <a:rPr lang="zh-TW" altLang="en-US" sz="2800"/>
              <a:t>導致人類滅絕 未來</a:t>
            </a:r>
            <a:r>
              <a:rPr lang="en-US" altLang="zh-TW" sz="2800"/>
              <a:t>30</a:t>
            </a:r>
            <a:r>
              <a:rPr lang="zh-TW" altLang="en-US" sz="2800"/>
              <a:t>年內有一至兩成的可能性</a:t>
            </a:r>
          </a:p>
        </p:txBody>
      </p:sp>
      <p:sp>
        <p:nvSpPr>
          <p:cNvPr id="5" name="內容版面配置區 4">
            <a:extLst>
              <a:ext uri="{FF2B5EF4-FFF2-40B4-BE49-F238E27FC236}">
                <a16:creationId xmlns:a16="http://schemas.microsoft.com/office/drawing/2014/main" id="{B32E7DE5-CBA5-F211-EBE4-C9ACD96C5DBB}"/>
              </a:ext>
            </a:extLst>
          </p:cNvPr>
          <p:cNvSpPr>
            <a:spLocks noGrp="1"/>
          </p:cNvSpPr>
          <p:nvPr>
            <p:ph idx="1"/>
          </p:nvPr>
        </p:nvSpPr>
        <p:spPr>
          <a:xfrm>
            <a:off x="304800" y="1257300"/>
            <a:ext cx="8610600" cy="4343400"/>
          </a:xfrm>
        </p:spPr>
        <p:txBody>
          <a:bodyPr/>
          <a:lstStyle/>
          <a:p>
            <a:r>
              <a:rPr lang="zh-TW" altLang="en-US" sz="1800" b="0" i="0">
                <a:solidFill>
                  <a:srgbClr val="232A31"/>
                </a:solidFill>
                <a:effectLst/>
                <a:latin typeface="YahooSans VF"/>
              </a:rPr>
              <a:t>「人工智慧（</a:t>
            </a:r>
            <a:r>
              <a:rPr lang="en-US" altLang="zh-TW" sz="1800" b="0" i="0" u="none" strike="noStrike">
                <a:solidFill>
                  <a:srgbClr val="0F69FF"/>
                </a:solidFill>
                <a:effectLst/>
                <a:latin typeface="YahooSans VF"/>
                <a:hlinkClick r:id="rId2"/>
              </a:rPr>
              <a:t>AI</a:t>
            </a:r>
            <a:r>
              <a:rPr lang="zh-TW" altLang="en-US" sz="1800" b="0" i="0">
                <a:solidFill>
                  <a:srgbClr val="232A31"/>
                </a:solidFill>
                <a:effectLst/>
                <a:latin typeface="YahooSans VF"/>
              </a:rPr>
              <a:t>）教父」傑弗裡</a:t>
            </a:r>
            <a:r>
              <a:rPr lang="en-US" altLang="zh-TW" sz="1800" b="0" i="0">
                <a:solidFill>
                  <a:srgbClr val="232A31"/>
                </a:solidFill>
                <a:effectLst/>
                <a:latin typeface="YahooSans VF"/>
              </a:rPr>
              <a:t>·</a:t>
            </a:r>
            <a:r>
              <a:rPr lang="zh-TW" altLang="en-US" sz="1800" b="0" i="0">
                <a:solidFill>
                  <a:srgbClr val="232A31"/>
                </a:solidFill>
                <a:effectLst/>
                <a:latin typeface="YahooSans VF"/>
              </a:rPr>
              <a:t>辛頓（</a:t>
            </a:r>
            <a:r>
              <a:rPr lang="en-US" altLang="zh-TW" sz="1800" b="0" i="0">
                <a:solidFill>
                  <a:srgbClr val="232A31"/>
                </a:solidFill>
                <a:effectLst/>
                <a:latin typeface="YahooSans VF"/>
              </a:rPr>
              <a:t>Geoffrey Hinton</a:t>
            </a:r>
            <a:r>
              <a:rPr lang="zh-TW" altLang="en-US" sz="1800" b="0" i="0">
                <a:solidFill>
                  <a:srgbClr val="232A31"/>
                </a:solidFill>
                <a:effectLst/>
                <a:latin typeface="YahooSans VF"/>
              </a:rPr>
              <a:t>）認為，未來</a:t>
            </a:r>
            <a:r>
              <a:rPr lang="en-US" altLang="zh-TW" sz="1800" b="0" i="0">
                <a:solidFill>
                  <a:srgbClr val="232A31"/>
                </a:solidFill>
                <a:effectLst/>
                <a:latin typeface="YahooSans VF"/>
              </a:rPr>
              <a:t>30</a:t>
            </a:r>
            <a:r>
              <a:rPr lang="zh-TW" altLang="en-US" sz="1800" b="0" i="0">
                <a:solidFill>
                  <a:srgbClr val="232A31"/>
                </a:solidFill>
                <a:effectLst/>
                <a:latin typeface="YahooSans VF"/>
              </a:rPr>
              <a:t>年內有</a:t>
            </a:r>
            <a:r>
              <a:rPr lang="en-US" altLang="zh-TW" sz="1800" b="0" i="0">
                <a:solidFill>
                  <a:srgbClr val="232A31"/>
                </a:solidFill>
                <a:effectLst/>
                <a:latin typeface="YahooSans VF"/>
              </a:rPr>
              <a:t>10%</a:t>
            </a:r>
            <a:r>
              <a:rPr lang="zh-TW" altLang="en-US" sz="1800" b="0" i="0">
                <a:solidFill>
                  <a:srgbClr val="232A31"/>
                </a:solidFill>
                <a:effectLst/>
                <a:latin typeface="YahooSans VF"/>
              </a:rPr>
              <a:t>到</a:t>
            </a:r>
            <a:r>
              <a:rPr lang="en-US" altLang="zh-TW" sz="1800" b="0" i="0">
                <a:solidFill>
                  <a:srgbClr val="232A31"/>
                </a:solidFill>
                <a:effectLst/>
                <a:latin typeface="YahooSans VF"/>
              </a:rPr>
              <a:t>20%</a:t>
            </a:r>
            <a:r>
              <a:rPr lang="zh-TW" altLang="en-US" sz="1800" b="0" i="0">
                <a:solidFill>
                  <a:srgbClr val="232A31"/>
                </a:solidFill>
                <a:effectLst/>
                <a:latin typeface="YahooSans VF"/>
              </a:rPr>
              <a:t>的可能性，出現</a:t>
            </a:r>
            <a:r>
              <a:rPr lang="en-US" altLang="zh-TW" sz="1800" b="0" i="0">
                <a:solidFill>
                  <a:srgbClr val="232A31"/>
                </a:solidFill>
                <a:effectLst/>
                <a:latin typeface="YahooSans VF"/>
              </a:rPr>
              <a:t>AI</a:t>
            </a:r>
            <a:r>
              <a:rPr lang="zh-TW" altLang="en-US" sz="1800" b="0" i="0">
                <a:solidFill>
                  <a:srgbClr val="232A31"/>
                </a:solidFill>
                <a:effectLst/>
                <a:latin typeface="YahooSans VF"/>
              </a:rPr>
              <a:t>導致人類滅絕的結果；他認為，研發</a:t>
            </a:r>
            <a:r>
              <a:rPr lang="en-US" altLang="zh-TW" sz="1800" b="0" i="0">
                <a:solidFill>
                  <a:srgbClr val="232A31"/>
                </a:solidFill>
                <a:effectLst/>
                <a:latin typeface="YahooSans VF"/>
              </a:rPr>
              <a:t>AI</a:t>
            </a:r>
            <a:r>
              <a:rPr lang="zh-TW" altLang="en-US" sz="1800" b="0" i="0">
                <a:solidFill>
                  <a:srgbClr val="232A31"/>
                </a:solidFill>
                <a:effectLst/>
                <a:latin typeface="YahooSans VF"/>
              </a:rPr>
              <a:t>的速度「非常、非常快，比我原本預期要快很多」，這項技術必須交由政府監管。</a:t>
            </a:r>
            <a:endParaRPr lang="zh-TW" altLang="en-US" sz="1800"/>
          </a:p>
        </p:txBody>
      </p:sp>
      <p:pic>
        <p:nvPicPr>
          <p:cNvPr id="6" name="圖片 5">
            <a:extLst>
              <a:ext uri="{FF2B5EF4-FFF2-40B4-BE49-F238E27FC236}">
                <a16:creationId xmlns:a16="http://schemas.microsoft.com/office/drawing/2014/main" id="{34094C33-4A48-81AB-D423-A9688FFD17BD}"/>
              </a:ext>
            </a:extLst>
          </p:cNvPr>
          <p:cNvPicPr>
            <a:picLocks noChangeAspect="1"/>
          </p:cNvPicPr>
          <p:nvPr/>
        </p:nvPicPr>
        <p:blipFill>
          <a:blip r:embed="rId3"/>
          <a:stretch>
            <a:fillRect/>
          </a:stretch>
        </p:blipFill>
        <p:spPr>
          <a:xfrm>
            <a:off x="4610100" y="2590800"/>
            <a:ext cx="4267200" cy="2844800"/>
          </a:xfrm>
          <a:prstGeom prst="rect">
            <a:avLst/>
          </a:prstGeom>
        </p:spPr>
      </p:pic>
      <p:sp>
        <p:nvSpPr>
          <p:cNvPr id="8" name="文字方塊 7">
            <a:extLst>
              <a:ext uri="{FF2B5EF4-FFF2-40B4-BE49-F238E27FC236}">
                <a16:creationId xmlns:a16="http://schemas.microsoft.com/office/drawing/2014/main" id="{83749B9E-33D1-E744-1289-01721D27A349}"/>
              </a:ext>
            </a:extLst>
          </p:cNvPr>
          <p:cNvSpPr txBox="1"/>
          <p:nvPr/>
        </p:nvSpPr>
        <p:spPr>
          <a:xfrm>
            <a:off x="94404" y="2489706"/>
            <a:ext cx="4439497" cy="3046988"/>
          </a:xfrm>
          <a:prstGeom prst="rect">
            <a:avLst/>
          </a:prstGeom>
          <a:noFill/>
        </p:spPr>
        <p:txBody>
          <a:bodyPr wrap="square">
            <a:spAutoFit/>
          </a:bodyPr>
          <a:lstStyle/>
          <a:p>
            <a:r>
              <a:rPr lang="zh-TW" altLang="en-US" sz="1200"/>
              <a:t>辛頓</a:t>
            </a:r>
            <a:r>
              <a:rPr lang="en-US" altLang="zh-TW" sz="1200"/>
              <a:t>2023</a:t>
            </a:r>
            <a:r>
              <a:rPr lang="zh-TW" altLang="en-US" sz="1200"/>
              <a:t>辭掉在谷歌公司（</a:t>
            </a:r>
            <a:r>
              <a:rPr lang="en-US" altLang="zh-TW" sz="1200"/>
              <a:t>Google</a:t>
            </a:r>
            <a:r>
              <a:rPr lang="zh-TW" altLang="en-US" sz="1200"/>
              <a:t>）的工作，更暢快地談論</a:t>
            </a:r>
            <a:r>
              <a:rPr lang="en-US" altLang="zh-TW" sz="1200"/>
              <a:t>AI</a:t>
            </a:r>
            <a:r>
              <a:rPr lang="zh-TW" altLang="en-US" sz="1200"/>
              <a:t>發展不受控制所構成的風險。</a:t>
            </a:r>
            <a:r>
              <a:rPr lang="en-US" altLang="zh-TW" sz="1200"/>
              <a:t>AI</a:t>
            </a:r>
            <a:r>
              <a:rPr lang="zh-TW" altLang="en-US" sz="1200"/>
              <a:t>安全倡議人士的主要疑慮之一是，創造通用</a:t>
            </a:r>
            <a:r>
              <a:rPr lang="en-US" altLang="zh-TW" sz="1200"/>
              <a:t>AI</a:t>
            </a:r>
            <a:r>
              <a:rPr lang="zh-TW" altLang="en-US" sz="1200"/>
              <a:t>、或比人類更聰明的系統，可能導致這項技術脫離人類的掌控，危及人類存亡。</a:t>
            </a:r>
          </a:p>
          <a:p>
            <a:endParaRPr lang="zh-TW" altLang="en-US" sz="1200"/>
          </a:p>
          <a:p>
            <a:r>
              <a:rPr lang="zh-TW" altLang="en-US" sz="1200"/>
              <a:t>他說，現在的狀況是多數專家認為，或許能在未來</a:t>
            </a:r>
            <a:r>
              <a:rPr lang="en-US" altLang="zh-TW" sz="1200"/>
              <a:t>20</a:t>
            </a:r>
            <a:r>
              <a:rPr lang="zh-TW" altLang="en-US" sz="1200"/>
              <a:t>年內，開發出比人類聰明的</a:t>
            </a:r>
            <a:r>
              <a:rPr lang="en-US" altLang="zh-TW" sz="1200"/>
              <a:t>AI</a:t>
            </a:r>
            <a:r>
              <a:rPr lang="zh-TW" altLang="en-US" sz="1200"/>
              <a:t>，「這是很恐怖的想法」。「我擔心的是，看不見的手，無法保障我們的安全，所以只將問題交給大企業的利潤動機，不足以確保這些公司安全地研發（</a:t>
            </a:r>
            <a:r>
              <a:rPr lang="en-US" altLang="zh-TW" sz="1200"/>
              <a:t>AI</a:t>
            </a:r>
            <a:r>
              <a:rPr lang="zh-TW" altLang="en-US" sz="1200"/>
              <a:t>）⋯⋯</a:t>
            </a:r>
            <a:r>
              <a:rPr lang="zh-TW" altLang="en-US" sz="1200">
                <a:solidFill>
                  <a:srgbClr val="C00000"/>
                </a:solidFill>
              </a:rPr>
              <a:t>唯有政府監管，能迫使這些大企業從事更多安全研究。</a:t>
            </a:r>
            <a:r>
              <a:rPr lang="zh-TW" altLang="en-US" sz="1200"/>
              <a:t>」</a:t>
            </a:r>
          </a:p>
          <a:p>
            <a:endParaRPr lang="zh-TW" altLang="en-US" sz="1200"/>
          </a:p>
          <a:p>
            <a:r>
              <a:rPr lang="zh-TW" altLang="en-US" sz="1200"/>
              <a:t>不過，網路科技巨頭 </a:t>
            </a:r>
            <a:r>
              <a:rPr lang="en-US" altLang="zh-TW" sz="1200"/>
              <a:t>Meta </a:t>
            </a:r>
            <a:r>
              <a:rPr lang="zh-TW" altLang="en-US" sz="1200"/>
              <a:t>的首席</a:t>
            </a:r>
            <a:r>
              <a:rPr lang="en-US" altLang="zh-TW" sz="1200"/>
              <a:t>AI</a:t>
            </a:r>
            <a:r>
              <a:rPr lang="zh-TW" altLang="en-US" sz="1200"/>
              <a:t>科學家</a:t>
            </a:r>
            <a:r>
              <a:rPr lang="zh-TW" altLang="en-US" sz="1200">
                <a:solidFill>
                  <a:srgbClr val="0070C0"/>
                </a:solidFill>
              </a:rPr>
              <a:t>勒昆（</a:t>
            </a:r>
            <a:r>
              <a:rPr lang="en-US" altLang="zh-TW" sz="1200">
                <a:solidFill>
                  <a:srgbClr val="0070C0"/>
                </a:solidFill>
              </a:rPr>
              <a:t>Yann LeCun</a:t>
            </a:r>
            <a:r>
              <a:rPr lang="zh-TW" altLang="en-US" sz="1200"/>
              <a:t>）卻不認為人類面臨存亡威脅，反而說「</a:t>
            </a:r>
            <a:r>
              <a:rPr lang="en-US" altLang="zh-TW" sz="1200">
                <a:solidFill>
                  <a:srgbClr val="0070C0"/>
                </a:solidFill>
              </a:rPr>
              <a:t>AI</a:t>
            </a:r>
            <a:r>
              <a:rPr lang="zh-TW" altLang="en-US" sz="1200">
                <a:solidFill>
                  <a:srgbClr val="0070C0"/>
                </a:solidFill>
              </a:rPr>
              <a:t>實際上可能拯救人類免於滅絕</a:t>
            </a:r>
            <a:r>
              <a:rPr lang="zh-TW" altLang="en-US" sz="1200"/>
              <a:t>」。</a:t>
            </a:r>
            <a:r>
              <a:rPr lang="zh-TW" altLang="en-US" sz="1200">
                <a:solidFill>
                  <a:srgbClr val="FF0000"/>
                </a:solidFill>
              </a:rPr>
              <a:t>勒昆</a:t>
            </a:r>
            <a:r>
              <a:rPr lang="en-US" altLang="zh-TW" sz="1200">
                <a:solidFill>
                  <a:srgbClr val="FF0000"/>
                </a:solidFill>
              </a:rPr>
              <a:t>2019</a:t>
            </a:r>
            <a:r>
              <a:rPr lang="zh-TW" altLang="en-US" sz="1200">
                <a:solidFill>
                  <a:srgbClr val="FF0000"/>
                </a:solidFill>
              </a:rPr>
              <a:t>年與辛頓、班吉歐（</a:t>
            </a:r>
            <a:r>
              <a:rPr lang="en-US" altLang="zh-TW" sz="1200">
                <a:solidFill>
                  <a:srgbClr val="FF0000"/>
                </a:solidFill>
              </a:rPr>
              <a:t>Yoshua Bengio</a:t>
            </a:r>
            <a:r>
              <a:rPr lang="zh-TW" altLang="en-US" sz="1200">
                <a:solidFill>
                  <a:srgbClr val="FF0000"/>
                </a:solidFill>
              </a:rPr>
              <a:t>）一起獲得有「電腦界諾貝爾獎」之稱的年度圖靈獎（</a:t>
            </a:r>
            <a:r>
              <a:rPr lang="en-US" altLang="zh-TW" sz="1200">
                <a:solidFill>
                  <a:srgbClr val="FF0000"/>
                </a:solidFill>
              </a:rPr>
              <a:t>Turing Award</a:t>
            </a:r>
            <a:r>
              <a:rPr lang="zh-TW" altLang="en-US" sz="1200">
                <a:solidFill>
                  <a:srgbClr val="FF0000"/>
                </a:solidFill>
              </a:rPr>
              <a:t>）。</a:t>
            </a:r>
          </a:p>
        </p:txBody>
      </p:sp>
    </p:spTree>
    <p:extLst>
      <p:ext uri="{BB962C8B-B14F-4D97-AF65-F5344CB8AC3E}">
        <p14:creationId xmlns:p14="http://schemas.microsoft.com/office/powerpoint/2010/main" val="1892619633"/>
      </p:ext>
    </p:extLst>
  </p:cSld>
  <p:clrMapOvr>
    <a:masterClrMapping/>
  </p:clrMapOvr>
  <p:transition>
    <p:wipe dir="r"/>
  </p:transition>
</p:sld>
</file>

<file path=ppt/theme/theme1.xml><?xml version="1.0" encoding="utf-8"?>
<a:theme xmlns:a="http://schemas.openxmlformats.org/drawingml/2006/main" name="Blank Presentation">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altLang="zh-TW" sz="20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altLang="zh-TW" sz="20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21405</TotalTime>
  <Words>4755</Words>
  <Application>Microsoft Office PowerPoint</Application>
  <PresentationFormat>如螢幕大小 (4:3)</PresentationFormat>
  <Paragraphs>326</Paragraphs>
  <Slides>50</Slides>
  <Notes>2</Notes>
  <HiddenSlides>0</HiddenSlides>
  <MMClips>0</MMClips>
  <ScaleCrop>false</ScaleCrop>
  <HeadingPairs>
    <vt:vector size="6" baseType="variant">
      <vt:variant>
        <vt:lpstr>使用字型</vt:lpstr>
      </vt:variant>
      <vt:variant>
        <vt:i4>15</vt:i4>
      </vt:variant>
      <vt:variant>
        <vt:lpstr>佈景主題</vt:lpstr>
      </vt:variant>
      <vt:variant>
        <vt:i4>1</vt:i4>
      </vt:variant>
      <vt:variant>
        <vt:lpstr>投影片標題</vt:lpstr>
      </vt:variant>
      <vt:variant>
        <vt:i4>50</vt:i4>
      </vt:variant>
    </vt:vector>
  </HeadingPairs>
  <TitlesOfParts>
    <vt:vector size="66" baseType="lpstr">
      <vt:lpstr>Google Sans</vt:lpstr>
      <vt:lpstr>Helvetica Neue</vt:lpstr>
      <vt:lpstr>微软雅黑</vt:lpstr>
      <vt:lpstr>Noto Sans TC</vt:lpstr>
      <vt:lpstr>sohne</vt:lpstr>
      <vt:lpstr>source-serif-pro</vt:lpstr>
      <vt:lpstr>system-ui</vt:lpstr>
      <vt:lpstr>YahooSans VF</vt:lpstr>
      <vt:lpstr>新細明體</vt:lpstr>
      <vt:lpstr>標楷體</vt:lpstr>
      <vt:lpstr>Arial</vt:lpstr>
      <vt:lpstr>Georgia</vt:lpstr>
      <vt:lpstr>Roboto</vt:lpstr>
      <vt:lpstr>Tahoma</vt:lpstr>
      <vt:lpstr>Times</vt:lpstr>
      <vt:lpstr>Blank Presentation</vt:lpstr>
      <vt:lpstr>PowerPoint 簡報</vt:lpstr>
      <vt:lpstr>Course Logistics</vt:lpstr>
      <vt:lpstr>教科書以自編教材為主.若想購買可買下列:</vt:lpstr>
      <vt:lpstr>教材以自編投影片為主. </vt:lpstr>
      <vt:lpstr>Relative Textbook1 </vt:lpstr>
      <vt:lpstr>參考書1的實驗程式網頁 .</vt:lpstr>
      <vt:lpstr>IDE--JupyterLab  https://jupyter.org/</vt:lpstr>
      <vt:lpstr>AI技術</vt:lpstr>
      <vt:lpstr>AI教父 Hinton：AI導致人類滅絕 未來30年內有一至兩成的可能性</vt:lpstr>
      <vt:lpstr>AI 的文化逆襲??   中國機器人展「找正妹假扮」?</vt:lpstr>
      <vt:lpstr>PowerPoint 簡報</vt:lpstr>
      <vt:lpstr>算力?</vt:lpstr>
      <vt:lpstr>CES 2025：NVIDIA宣布可視為迷你DGX系統的Project DIGITS，搭載與聯發科共同開發的GB10超級晶片(可視為GB200平台的精簡版)、配128GB統一記憶體售價3,000美金</vt:lpstr>
      <vt:lpstr>NVIDIA GB200 NVL72</vt:lpstr>
      <vt:lpstr>PowerPoint 簡報</vt:lpstr>
      <vt:lpstr>PowerPoint 簡報</vt:lpstr>
      <vt:lpstr>DS, DA, BIGDATA, DL, ML, AI</vt:lpstr>
      <vt:lpstr>PowerPoint 簡報</vt:lpstr>
      <vt:lpstr>數位智慧(Digital Intelligence)</vt:lpstr>
      <vt:lpstr>PowerPoint 簡報</vt:lpstr>
      <vt:lpstr>PowerPoint 簡報</vt:lpstr>
      <vt:lpstr>10 Must-Know Machine Learning Algorithms for Data Scientists </vt:lpstr>
      <vt:lpstr>生成式AI</vt:lpstr>
      <vt:lpstr>建模導向AI</vt:lpstr>
      <vt:lpstr>PowerPoint 簡報</vt:lpstr>
      <vt:lpstr>Summary of major characteristics of probabilistic ML systems</vt:lpstr>
      <vt:lpstr>PowerPoint 簡報</vt:lpstr>
      <vt:lpstr>PowerPoint 簡報</vt:lpstr>
      <vt:lpstr>Is Artificial Intelligence Permanently Inscrutable? 為何人工智慧是總是難以理解？</vt:lpstr>
      <vt:lpstr>PowerPoint 簡報</vt:lpstr>
      <vt:lpstr>PowerPoint 簡報</vt:lpstr>
      <vt:lpstr>Machine learning</vt:lpstr>
      <vt:lpstr>如何理解TensorFlow中的tensor張量</vt:lpstr>
      <vt:lpstr>TensorFlow for Deep Learning </vt:lpstr>
      <vt:lpstr>人工智能是對人類威脅嗎？</vt:lpstr>
      <vt:lpstr>人工智能是對人類威脅嗎？</vt:lpstr>
      <vt:lpstr>AI 恐引發戰爭　馬斯克：這是人類文明面對的最大風險 </vt:lpstr>
      <vt:lpstr>超過 2400 位世界 AI 專家連署協議　不參與開發全致命性自動武器、殺人機器人 </vt:lpstr>
      <vt:lpstr>10 個 AI 概念                by吳恩達教授</vt:lpstr>
      <vt:lpstr>PowerPoint 簡報</vt:lpstr>
      <vt:lpstr>大部分的機器學習以及 AI 應用本質上都是讓電腦學會一個映射函數（Mapping Function），幫我們將輸入的數據 A 對應到理想的輸出 B：</vt:lpstr>
      <vt:lpstr>大數據、神經網路及運算能力是 AI 成功關鍵</vt:lpstr>
      <vt:lpstr>PowerPoint 簡報</vt:lpstr>
      <vt:lpstr>只需花費你 1 秒的任務，（未來）大都可由 AI 自動化</vt:lpstr>
      <vt:lpstr>AI 的金髮女孩原理：對 AI 的態度不要過熱（樂觀），也不要過冷（悲觀），而是要剛剛好</vt:lpstr>
      <vt:lpstr>機器學習和資料科學的產出分別是系統和洞見(insight)</vt:lpstr>
      <vt:lpstr>AI 時代，你得思考未來自己想要扮演的角色</vt:lpstr>
      <vt:lpstr>終身學習在這個年代前所未有地重要</vt:lpstr>
      <vt:lpstr>1966年來首次！ACM宣佈深度學習三巨頭共同獲得圖靈獎 https://www.techbang.com/posts/69039-deserved-he-announced-the-deep-learning-trio-to-win-the-turing-prize-together </vt:lpstr>
      <vt:lpstr>比爾蓋茲：AI機器人將接手重複性工作　但不解Google、Uber為何押注自駕車 </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Fusion Middleware &amp; BEA - An Inside Look</dc:title>
  <dc:subject>Oracle | BEA integration and product strategy</dc:subject>
  <dc:creator>Brian Dayton</dc:creator>
  <cp:keywords>Oracle Fusion Middleware, BEA, SOA, Portal, AquaLogic, WebLogic, Tuxedo</cp:keywords>
  <dc:description>Keynote #1 &amp; #2 for BEA Welcome Event Road Show. Version 6.3 upload to event kit (8-1-08)</dc:description>
  <cp:lastModifiedBy>游源治</cp:lastModifiedBy>
  <cp:revision>1930</cp:revision>
  <cp:lastPrinted>2006-02-05T23:07:35Z</cp:lastPrinted>
  <dcterms:created xsi:type="dcterms:W3CDTF">2004-09-08T23:34:22Z</dcterms:created>
  <dcterms:modified xsi:type="dcterms:W3CDTF">2025-02-10T16:37:50Z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2024-08-22T18:50:03Z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86f4adb7-1731-4b51-bcf1-052868905761</vt:lpwstr>
  </property>
  <property fmtid="{D5CDD505-2E9C-101B-9397-08002B2CF9AE}" pid="8" name="MSIP_Label_dfc31359-ecb0-4331-ac49-239bee8da37f_ContentBits">
    <vt:lpwstr>0</vt:lpwstr>
  </property>
</Properties>
</file>